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7.xml" ContentType="application/vnd.openxmlformats-officedocument.presentationml.notesSlide+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notesSlides/notesSlide19.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75" r:id="rId2"/>
    <p:sldId id="276" r:id="rId3"/>
    <p:sldId id="256" r:id="rId4"/>
    <p:sldId id="257" r:id="rId5"/>
    <p:sldId id="279" r:id="rId6"/>
    <p:sldId id="272" r:id="rId7"/>
    <p:sldId id="278" r:id="rId8"/>
    <p:sldId id="273" r:id="rId9"/>
    <p:sldId id="277" r:id="rId10"/>
    <p:sldId id="261" r:id="rId11"/>
    <p:sldId id="262" r:id="rId12"/>
    <p:sldId id="263" r:id="rId13"/>
    <p:sldId id="264" r:id="rId14"/>
    <p:sldId id="265" r:id="rId15"/>
    <p:sldId id="266" r:id="rId16"/>
    <p:sldId id="267" r:id="rId17"/>
    <p:sldId id="268" r:id="rId18"/>
    <p:sldId id="269" r:id="rId19"/>
    <p:sldId id="274" r:id="rId20"/>
    <p:sldId id="270" r:id="rId21"/>
    <p:sldId id="271" r:id="rId2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611"/>
    <p:restoredTop sz="94610"/>
  </p:normalViewPr>
  <p:slideViewPr>
    <p:cSldViewPr snapToGrid="0" snapToObjects="1">
      <p:cViewPr varScale="1">
        <p:scale>
          <a:sx n="61" d="100"/>
          <a:sy n="61" d="100"/>
        </p:scale>
        <p:origin x="-564" y="-84"/>
      </p:cViewPr>
      <p:guideLst>
        <p:guide orient="horz" pos="2592"/>
        <p:guide pos="4608"/>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822960" y="7040880"/>
            <a:ext cx="6583680" cy="5760720"/>
          </a:xfrm>
          <a:prstGeom prst="rect">
            <a:avLst/>
          </a:prstGeom>
          <a:noFill/>
          <a:ln>
            <a:noFill/>
          </a:ln>
        </p:spPr>
        <p:txBody>
          <a:bodyPr spcFirstLastPara="1" wrap="square" lIns="130601" tIns="65282" rIns="130601" bIns="65282" anchor="t" anchorCtr="0">
            <a:noAutofit/>
          </a:bodyPr>
          <a:lstStyle/>
          <a:p>
            <a:pPr>
              <a:buClr>
                <a:schemeClr val="dk1"/>
              </a:buClr>
              <a:buSzPts val="1400"/>
            </a:pPr>
            <a:endParaRPr/>
          </a:p>
        </p:txBody>
      </p:sp>
      <p:sp>
        <p:nvSpPr>
          <p:cNvPr id="96" name="Google Shape;96;p1:notes"/>
          <p:cNvSpPr>
            <a:spLocks noGrp="1" noRot="1" noChangeAspect="1"/>
          </p:cNvSpPr>
          <p:nvPr>
            <p:ph type="sldImg" idx="2"/>
          </p:nvPr>
        </p:nvSpPr>
        <p:spPr>
          <a:xfrm>
            <a:off x="-273050" y="1828800"/>
            <a:ext cx="8775700" cy="49371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10</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11</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12</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13</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14</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15</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16</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17</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18</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19</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2</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20</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21</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6</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7</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8</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9</a:t>
            </a:fld>
            <a:endParaRPr lang="en-US"/>
          </a:p>
        </p:txBody>
      </p:sp>
    </p:spTree>
    <p:extLst>
      <p:ext uri="{BB962C8B-B14F-4D97-AF65-F5344CB8AC3E}">
        <p14:creationId xmlns:p14="http://schemas.microsoft.com/office/powerpoint/2010/main" xmlns=""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pic>
        <p:nvPicPr>
          <p:cNvPr id="2" name="Google Shape;20;p7"/>
          <p:cNvPicPr preferRelativeResize="0"/>
          <p:nvPr userDrawn="1"/>
        </p:nvPicPr>
        <p:blipFill rotWithShape="1">
          <a:blip r:embed="rId2">
            <a:alphaModFix/>
          </a:blip>
          <a:srcRect/>
          <a:stretch/>
        </p:blipFill>
        <p:spPr>
          <a:xfrm>
            <a:off x="10577079" y="7421981"/>
            <a:ext cx="3870476" cy="80761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5"/>
        <p:cNvGrpSpPr/>
        <p:nvPr/>
      </p:nvGrpSpPr>
      <p:grpSpPr>
        <a:xfrm>
          <a:off x="0" y="0"/>
          <a:ext cx="0" cy="0"/>
          <a:chOff x="0" y="0"/>
          <a:chExt cx="0" cy="0"/>
        </a:xfrm>
      </p:grpSpPr>
      <p:sp>
        <p:nvSpPr>
          <p:cNvPr id="16" name="Google Shape;16;p7"/>
          <p:cNvSpPr txBox="1">
            <a:spLocks noGrp="1"/>
          </p:cNvSpPr>
          <p:nvPr>
            <p:ph type="title"/>
          </p:nvPr>
        </p:nvSpPr>
        <p:spPr>
          <a:xfrm>
            <a:off x="1005840" y="438150"/>
            <a:ext cx="12618720" cy="1590676"/>
          </a:xfrm>
          <a:prstGeom prst="rect">
            <a:avLst/>
          </a:prstGeom>
          <a:noFill/>
          <a:ln>
            <a:noFill/>
          </a:ln>
        </p:spPr>
        <p:txBody>
          <a:bodyPr spcFirstLastPara="1" wrap="square" lIns="109710" tIns="54840" rIns="109710" bIns="5484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7"/>
          <p:cNvSpPr txBox="1">
            <a:spLocks noGrp="1"/>
          </p:cNvSpPr>
          <p:nvPr>
            <p:ph type="dt" idx="10"/>
          </p:nvPr>
        </p:nvSpPr>
        <p:spPr>
          <a:xfrm>
            <a:off x="1005840" y="7627621"/>
            <a:ext cx="3291840" cy="438150"/>
          </a:xfrm>
          <a:prstGeom prst="rect">
            <a:avLst/>
          </a:prstGeom>
          <a:noFill/>
          <a:ln>
            <a:noFill/>
          </a:ln>
        </p:spPr>
        <p:txBody>
          <a:bodyPr spcFirstLastPara="1" wrap="square" lIns="109710" tIns="54840" rIns="109710" bIns="5484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7"/>
          <p:cNvSpPr txBox="1">
            <a:spLocks noGrp="1"/>
          </p:cNvSpPr>
          <p:nvPr>
            <p:ph type="ftr" idx="11"/>
          </p:nvPr>
        </p:nvSpPr>
        <p:spPr>
          <a:xfrm>
            <a:off x="4846320" y="7627621"/>
            <a:ext cx="4937760" cy="438150"/>
          </a:xfrm>
          <a:prstGeom prst="rect">
            <a:avLst/>
          </a:prstGeom>
          <a:noFill/>
          <a:ln>
            <a:noFill/>
          </a:ln>
        </p:spPr>
        <p:txBody>
          <a:bodyPr spcFirstLastPara="1" wrap="square" lIns="109710" tIns="54840" rIns="109710" bIns="5484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7"/>
          <p:cNvSpPr txBox="1">
            <a:spLocks noGrp="1"/>
          </p:cNvSpPr>
          <p:nvPr>
            <p:ph type="sldNum" idx="12"/>
          </p:nvPr>
        </p:nvSpPr>
        <p:spPr>
          <a:xfrm>
            <a:off x="10332720" y="7627621"/>
            <a:ext cx="3291840" cy="438150"/>
          </a:xfrm>
          <a:prstGeom prst="rect">
            <a:avLst/>
          </a:prstGeom>
          <a:noFill/>
          <a:ln>
            <a:noFill/>
          </a:ln>
        </p:spPr>
        <p:txBody>
          <a:bodyPr spcFirstLastPara="1" wrap="square" lIns="109710" tIns="54840" rIns="109710" bIns="5484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IN" smtClean="0"/>
              <a:pPr/>
              <a:t>‹#›</a:t>
            </a:fld>
            <a:endParaRPr lang="en-IN" dirty="0"/>
          </a:p>
        </p:txBody>
      </p:sp>
      <p:pic>
        <p:nvPicPr>
          <p:cNvPr id="7" name="Google Shape;20;p7"/>
          <p:cNvPicPr preferRelativeResize="0"/>
          <p:nvPr userDrawn="1"/>
        </p:nvPicPr>
        <p:blipFill rotWithShape="1">
          <a:blip r:embed="rId2">
            <a:alphaModFix/>
          </a:blip>
          <a:srcRect/>
          <a:stretch/>
        </p:blipFill>
        <p:spPr>
          <a:xfrm>
            <a:off x="10577079" y="7421981"/>
            <a:ext cx="3870476" cy="807619"/>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20;p7"/>
          <p:cNvPicPr preferRelativeResize="0"/>
          <p:nvPr userDrawn="1"/>
        </p:nvPicPr>
        <p:blipFill rotWithShape="1">
          <a:blip r:embed="rId4">
            <a:alphaModFix/>
          </a:blip>
          <a:srcRect/>
          <a:stretch/>
        </p:blipFill>
        <p:spPr>
          <a:xfrm>
            <a:off x="10577079" y="7421981"/>
            <a:ext cx="3870476" cy="807619"/>
          </a:xfrm>
          <a:prstGeom prst="rect">
            <a:avLst/>
          </a:prstGeom>
          <a:noFill/>
          <a:ln>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
          <p:cNvPicPr preferRelativeResize="0"/>
          <p:nvPr/>
        </p:nvPicPr>
        <p:blipFill rotWithShape="1">
          <a:blip r:embed="rId3">
            <a:alphaModFix/>
          </a:blip>
          <a:srcRect/>
          <a:stretch/>
        </p:blipFill>
        <p:spPr>
          <a:xfrm>
            <a:off x="711" y="-16879"/>
            <a:ext cx="14628978" cy="8246478"/>
          </a:xfrm>
          <a:prstGeom prst="rect">
            <a:avLst/>
          </a:prstGeom>
          <a:noFill/>
          <a:ln>
            <a:noFill/>
          </a:ln>
        </p:spPr>
      </p:pic>
      <p:sp>
        <p:nvSpPr>
          <p:cNvPr id="99" name="Google Shape;99;p1"/>
          <p:cNvSpPr txBox="1"/>
          <p:nvPr/>
        </p:nvSpPr>
        <p:spPr>
          <a:xfrm>
            <a:off x="991892" y="4461584"/>
            <a:ext cx="12832595" cy="2018966"/>
          </a:xfrm>
          <a:prstGeom prst="rect">
            <a:avLst/>
          </a:prstGeom>
          <a:noFill/>
          <a:ln>
            <a:noFill/>
          </a:ln>
        </p:spPr>
        <p:txBody>
          <a:bodyPr spcFirstLastPara="1" wrap="square" lIns="109710" tIns="54840" rIns="109710" bIns="54840" anchor="t" anchorCtr="0">
            <a:spAutoFit/>
          </a:bodyPr>
          <a:lstStyle/>
          <a:p>
            <a:pPr algn="ctr"/>
            <a:r>
              <a:rPr lang="en-US" sz="3800" b="1" dirty="0" smtClean="0">
                <a:latin typeface="Helvetica Neue"/>
              </a:rPr>
              <a:t>Optimizing Predictive Modeling: A Comprehensive Study of Data Handling and Model Selection Strategies</a:t>
            </a:r>
            <a:endParaRPr lang="en-US" sz="2400" b="1" dirty="0" smtClean="0">
              <a:latin typeface="Helvetica Neue"/>
            </a:endParaRPr>
          </a:p>
          <a:p>
            <a:pPr algn="ctr"/>
            <a:endParaRPr lang="en-US" sz="2400" b="1" dirty="0" smtClean="0">
              <a:solidFill>
                <a:srgbClr val="000000"/>
              </a:solidFill>
              <a:latin typeface="Helvetica Neue"/>
            </a:endParaRPr>
          </a:p>
          <a:p>
            <a:pPr algn="ctr"/>
            <a:r>
              <a:rPr lang="en-US" sz="2400" b="1" dirty="0" smtClean="0"/>
              <a:t>Presented by: Appaji Yaddla</a:t>
            </a:r>
            <a:endParaRPr lang="en-US" sz="2400" b="1" dirty="0">
              <a:solidFill>
                <a:srgbClr val="000000"/>
              </a:solidFill>
              <a:latin typeface="Helvetica Neue"/>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79844"/>
          </a:xfrm>
          <a:prstGeom prst="rect">
            <a:avLst/>
          </a:prstGeom>
          <a:solidFill>
            <a:srgbClr val="050505"/>
          </a:solidFill>
          <a:ln/>
        </p:spPr>
      </p:sp>
      <p:sp>
        <p:nvSpPr>
          <p:cNvPr id="4" name="Text 2"/>
          <p:cNvSpPr/>
          <p:nvPr/>
        </p:nvSpPr>
        <p:spPr>
          <a:xfrm>
            <a:off x="1306473" y="469344"/>
            <a:ext cx="4266962" cy="533400"/>
          </a:xfrm>
          <a:prstGeom prst="rect">
            <a:avLst/>
          </a:prstGeom>
          <a:noFill/>
          <a:ln/>
        </p:spPr>
        <p:txBody>
          <a:bodyPr wrap="none" rtlCol="0" anchor="t"/>
          <a:lstStyle/>
          <a:p>
            <a:pPr marL="0" indent="0">
              <a:lnSpc>
                <a:spcPts val="4200"/>
              </a:lnSpc>
              <a:buNone/>
            </a:pPr>
            <a:r>
              <a:rPr lang="en-US" sz="3360" b="1" dirty="0">
                <a:solidFill>
                  <a:srgbClr val="F2F2F3"/>
                </a:solidFill>
                <a:latin typeface="Poppins" pitchFamily="34" charset="0"/>
                <a:ea typeface="Poppins" pitchFamily="34" charset="-122"/>
                <a:cs typeface="Poppins" pitchFamily="34" charset="-120"/>
              </a:rPr>
              <a:t>Correlation Analysis</a:t>
            </a:r>
            <a:endParaRPr lang="en-US" sz="3360" b="1" dirty="0"/>
          </a:p>
        </p:txBody>
      </p:sp>
      <p:sp>
        <p:nvSpPr>
          <p:cNvPr id="5" name="Text 3"/>
          <p:cNvSpPr/>
          <p:nvPr/>
        </p:nvSpPr>
        <p:spPr>
          <a:xfrm>
            <a:off x="1403721" y="1002744"/>
            <a:ext cx="4053602" cy="341352"/>
          </a:xfrm>
          <a:prstGeom prst="rect">
            <a:avLst/>
          </a:prstGeom>
          <a:noFill/>
          <a:ln/>
        </p:spPr>
        <p:txBody>
          <a:bodyPr wrap="none" rtlCol="0" anchor="t"/>
          <a:lstStyle/>
          <a:p>
            <a:pPr marL="0" indent="0">
              <a:lnSpc>
                <a:spcPts val="2688"/>
              </a:lnSpc>
              <a:buNone/>
            </a:pPr>
            <a:r>
              <a:rPr lang="en-US" sz="1680" b="1" dirty="0">
                <a:solidFill>
                  <a:srgbClr val="E5E0DF"/>
                </a:solidFill>
                <a:latin typeface="Roboto" pitchFamily="34" charset="0"/>
                <a:ea typeface="Roboto" pitchFamily="34" charset="-122"/>
                <a:cs typeface="Roboto" pitchFamily="34" charset="-120"/>
              </a:rPr>
              <a:t>Key Observations with target variable</a:t>
            </a:r>
            <a:endParaRPr lang="en-US" sz="1680" b="1" dirty="0"/>
          </a:p>
        </p:txBody>
      </p:sp>
      <p:sp>
        <p:nvSpPr>
          <p:cNvPr id="6" name="Shape 4"/>
          <p:cNvSpPr/>
          <p:nvPr/>
        </p:nvSpPr>
        <p:spPr>
          <a:xfrm>
            <a:off x="3261598" y="1877378"/>
            <a:ext cx="8107204" cy="5933123"/>
          </a:xfrm>
          <a:prstGeom prst="roundRect">
            <a:avLst>
              <a:gd name="adj" fmla="val 1295"/>
            </a:avLst>
          </a:prstGeom>
          <a:noFill/>
          <a:ln w="7620">
            <a:solidFill>
              <a:srgbClr val="FFFFFF">
                <a:alpha val="24000"/>
              </a:srgbClr>
            </a:solidFill>
            <a:prstDash val="solid"/>
          </a:ln>
        </p:spPr>
      </p:sp>
      <p:sp>
        <p:nvSpPr>
          <p:cNvPr id="7" name="Shape 5"/>
          <p:cNvSpPr/>
          <p:nvPr/>
        </p:nvSpPr>
        <p:spPr>
          <a:xfrm>
            <a:off x="3269218" y="1884997"/>
            <a:ext cx="8091964" cy="493157"/>
          </a:xfrm>
          <a:prstGeom prst="rect">
            <a:avLst/>
          </a:prstGeom>
          <a:solidFill>
            <a:srgbClr val="FFFFFF">
              <a:alpha val="4000"/>
            </a:srgbClr>
          </a:solidFill>
          <a:ln/>
        </p:spPr>
      </p:sp>
      <p:sp>
        <p:nvSpPr>
          <p:cNvPr id="8" name="Text 6"/>
          <p:cNvSpPr/>
          <p:nvPr/>
        </p:nvSpPr>
        <p:spPr>
          <a:xfrm>
            <a:off x="3439954" y="1995011"/>
            <a:ext cx="2352794" cy="273129"/>
          </a:xfrm>
          <a:prstGeom prst="rect">
            <a:avLst/>
          </a:prstGeom>
          <a:noFill/>
          <a:ln/>
        </p:spPr>
        <p:txBody>
          <a:bodyPr wrap="none" rtlCol="0" anchor="t"/>
          <a:lstStyle/>
          <a:p>
            <a:pPr marL="0" indent="0">
              <a:lnSpc>
                <a:spcPts val="2150"/>
              </a:lnSpc>
              <a:buNone/>
            </a:pPr>
            <a:r>
              <a:rPr lang="en-US" sz="1400" b="1" dirty="0">
                <a:solidFill>
                  <a:srgbClr val="E5E0DF"/>
                </a:solidFill>
                <a:latin typeface="Roboto" pitchFamily="34" charset="0"/>
                <a:ea typeface="Roboto" pitchFamily="34" charset="-122"/>
                <a:cs typeface="Roboto" pitchFamily="34" charset="-120"/>
              </a:rPr>
              <a:t>Category</a:t>
            </a:r>
            <a:endParaRPr lang="en-US" sz="1400" b="1" dirty="0"/>
          </a:p>
        </p:txBody>
      </p:sp>
      <p:sp>
        <p:nvSpPr>
          <p:cNvPr id="9" name="Text 7"/>
          <p:cNvSpPr/>
          <p:nvPr/>
        </p:nvSpPr>
        <p:spPr>
          <a:xfrm>
            <a:off x="6141601" y="1995011"/>
            <a:ext cx="1857732" cy="273129"/>
          </a:xfrm>
          <a:prstGeom prst="rect">
            <a:avLst/>
          </a:prstGeom>
          <a:noFill/>
          <a:ln/>
        </p:spPr>
        <p:txBody>
          <a:bodyPr wrap="none" rtlCol="0" anchor="t"/>
          <a:lstStyle/>
          <a:p>
            <a:pPr marL="0" indent="0">
              <a:lnSpc>
                <a:spcPts val="2150"/>
              </a:lnSpc>
              <a:buNone/>
            </a:pPr>
            <a:r>
              <a:rPr lang="en-US" sz="1400" b="1" dirty="0">
                <a:solidFill>
                  <a:srgbClr val="E5E0DF"/>
                </a:solidFill>
                <a:latin typeface="Roboto" pitchFamily="34" charset="0"/>
                <a:ea typeface="Roboto" pitchFamily="34" charset="-122"/>
                <a:cs typeface="Roboto" pitchFamily="34" charset="-120"/>
              </a:rPr>
              <a:t>Feature</a:t>
            </a:r>
            <a:endParaRPr lang="en-US" sz="1400" b="1" dirty="0"/>
          </a:p>
        </p:txBody>
      </p:sp>
      <p:sp>
        <p:nvSpPr>
          <p:cNvPr id="10" name="Text 8"/>
          <p:cNvSpPr/>
          <p:nvPr/>
        </p:nvSpPr>
        <p:spPr>
          <a:xfrm>
            <a:off x="8348186" y="1995011"/>
            <a:ext cx="2842379" cy="273129"/>
          </a:xfrm>
          <a:prstGeom prst="rect">
            <a:avLst/>
          </a:prstGeom>
          <a:noFill/>
          <a:ln/>
        </p:spPr>
        <p:txBody>
          <a:bodyPr wrap="none" rtlCol="0" anchor="t"/>
          <a:lstStyle/>
          <a:p>
            <a:pPr marL="0" indent="0">
              <a:lnSpc>
                <a:spcPts val="2150"/>
              </a:lnSpc>
              <a:buNone/>
            </a:pPr>
            <a:r>
              <a:rPr lang="en-US" sz="1400" b="1" dirty="0">
                <a:solidFill>
                  <a:srgbClr val="E5E0DF"/>
                </a:solidFill>
                <a:latin typeface="Roboto" pitchFamily="34" charset="0"/>
                <a:ea typeface="Roboto" pitchFamily="34" charset="-122"/>
                <a:cs typeface="Roboto" pitchFamily="34" charset="-120"/>
              </a:rPr>
              <a:t>Corr. with Bene_Avg_Risk_Scre</a:t>
            </a:r>
            <a:endParaRPr lang="en-US" sz="1400" b="1" dirty="0"/>
          </a:p>
        </p:txBody>
      </p:sp>
      <p:sp>
        <p:nvSpPr>
          <p:cNvPr id="11" name="Shape 9"/>
          <p:cNvSpPr/>
          <p:nvPr/>
        </p:nvSpPr>
        <p:spPr>
          <a:xfrm>
            <a:off x="3269218" y="2378154"/>
            <a:ext cx="8091964" cy="493157"/>
          </a:xfrm>
          <a:prstGeom prst="rect">
            <a:avLst/>
          </a:prstGeom>
          <a:solidFill>
            <a:srgbClr val="000000">
              <a:alpha val="4000"/>
            </a:srgbClr>
          </a:solidFill>
          <a:ln/>
        </p:spPr>
      </p:sp>
      <p:sp>
        <p:nvSpPr>
          <p:cNvPr id="12" name="Text 10"/>
          <p:cNvSpPr/>
          <p:nvPr/>
        </p:nvSpPr>
        <p:spPr>
          <a:xfrm>
            <a:off x="3439954" y="2488168"/>
            <a:ext cx="2352794" cy="273129"/>
          </a:xfrm>
          <a:prstGeom prst="rect">
            <a:avLst/>
          </a:prstGeom>
          <a:noFill/>
          <a:ln/>
        </p:spPr>
        <p:txBody>
          <a:bodyPr wrap="none" rtlCol="0" anchor="t"/>
          <a:lstStyle/>
          <a:p>
            <a:pPr marL="0" indent="0">
              <a:lnSpc>
                <a:spcPts val="2150"/>
              </a:lnSpc>
              <a:buNone/>
            </a:pPr>
            <a:r>
              <a:rPr lang="en-US" sz="1400" b="1" dirty="0">
                <a:solidFill>
                  <a:srgbClr val="E5E0DF"/>
                </a:solidFill>
                <a:latin typeface="Roboto" pitchFamily="34" charset="0"/>
                <a:ea typeface="Roboto" pitchFamily="34" charset="-122"/>
                <a:cs typeface="Roboto" pitchFamily="34" charset="-120"/>
              </a:rPr>
              <a:t>Strong Positive Correlation</a:t>
            </a:r>
            <a:endParaRPr lang="en-US" sz="1400" b="1" dirty="0"/>
          </a:p>
        </p:txBody>
      </p:sp>
      <p:sp>
        <p:nvSpPr>
          <p:cNvPr id="13" name="Text 11"/>
          <p:cNvSpPr/>
          <p:nvPr/>
        </p:nvSpPr>
        <p:spPr>
          <a:xfrm>
            <a:off x="6141601" y="2488168"/>
            <a:ext cx="1857732"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Bene_CC_Dprssn_Pct</a:t>
            </a:r>
            <a:endParaRPr lang="en-US" sz="1400" dirty="0"/>
          </a:p>
        </p:txBody>
      </p:sp>
      <p:sp>
        <p:nvSpPr>
          <p:cNvPr id="14" name="Text 12"/>
          <p:cNvSpPr/>
          <p:nvPr/>
        </p:nvSpPr>
        <p:spPr>
          <a:xfrm>
            <a:off x="9451250" y="2488168"/>
            <a:ext cx="2842379"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0.380412</a:t>
            </a:r>
            <a:endParaRPr lang="en-US" sz="1400" dirty="0"/>
          </a:p>
        </p:txBody>
      </p:sp>
      <p:sp>
        <p:nvSpPr>
          <p:cNvPr id="15" name="Shape 13"/>
          <p:cNvSpPr/>
          <p:nvPr/>
        </p:nvSpPr>
        <p:spPr>
          <a:xfrm>
            <a:off x="3269218" y="2871311"/>
            <a:ext cx="8091964" cy="493157"/>
          </a:xfrm>
          <a:prstGeom prst="rect">
            <a:avLst/>
          </a:prstGeom>
          <a:solidFill>
            <a:srgbClr val="FFFFFF">
              <a:alpha val="4000"/>
            </a:srgbClr>
          </a:solidFill>
          <a:ln/>
        </p:spPr>
      </p:sp>
      <p:sp>
        <p:nvSpPr>
          <p:cNvPr id="16" name="Text 14"/>
          <p:cNvSpPr/>
          <p:nvPr/>
        </p:nvSpPr>
        <p:spPr>
          <a:xfrm>
            <a:off x="3439954" y="2981325"/>
            <a:ext cx="2352794" cy="273129"/>
          </a:xfrm>
          <a:prstGeom prst="rect">
            <a:avLst/>
          </a:prstGeom>
          <a:noFill/>
          <a:ln/>
        </p:spPr>
        <p:txBody>
          <a:bodyPr wrap="none" rtlCol="0" anchor="t"/>
          <a:lstStyle/>
          <a:p>
            <a:pPr marL="0" indent="0">
              <a:lnSpc>
                <a:spcPts val="2150"/>
              </a:lnSpc>
              <a:buNone/>
            </a:pPr>
            <a:endParaRPr lang="en-US" sz="1400" dirty="0"/>
          </a:p>
        </p:txBody>
      </p:sp>
      <p:sp>
        <p:nvSpPr>
          <p:cNvPr id="17" name="Text 15"/>
          <p:cNvSpPr/>
          <p:nvPr/>
        </p:nvSpPr>
        <p:spPr>
          <a:xfrm>
            <a:off x="6141601" y="2981325"/>
            <a:ext cx="1857732"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Bene_CC_Dbts_Pct</a:t>
            </a:r>
            <a:endParaRPr lang="en-US" sz="1400" dirty="0"/>
          </a:p>
        </p:txBody>
      </p:sp>
      <p:sp>
        <p:nvSpPr>
          <p:cNvPr id="18" name="Text 16"/>
          <p:cNvSpPr/>
          <p:nvPr/>
        </p:nvSpPr>
        <p:spPr>
          <a:xfrm>
            <a:off x="9451250" y="2981325"/>
            <a:ext cx="2842379"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0.668845</a:t>
            </a:r>
            <a:endParaRPr lang="en-US" sz="1400" dirty="0"/>
          </a:p>
        </p:txBody>
      </p:sp>
      <p:sp>
        <p:nvSpPr>
          <p:cNvPr id="19" name="Shape 17"/>
          <p:cNvSpPr/>
          <p:nvPr/>
        </p:nvSpPr>
        <p:spPr>
          <a:xfrm>
            <a:off x="3269218" y="3364468"/>
            <a:ext cx="8091964" cy="493157"/>
          </a:xfrm>
          <a:prstGeom prst="rect">
            <a:avLst/>
          </a:prstGeom>
          <a:solidFill>
            <a:srgbClr val="000000">
              <a:alpha val="4000"/>
            </a:srgbClr>
          </a:solidFill>
          <a:ln/>
        </p:spPr>
      </p:sp>
      <p:sp>
        <p:nvSpPr>
          <p:cNvPr id="20" name="Text 18"/>
          <p:cNvSpPr/>
          <p:nvPr/>
        </p:nvSpPr>
        <p:spPr>
          <a:xfrm>
            <a:off x="3439954" y="3474482"/>
            <a:ext cx="2352794" cy="273129"/>
          </a:xfrm>
          <a:prstGeom prst="rect">
            <a:avLst/>
          </a:prstGeom>
          <a:noFill/>
          <a:ln/>
        </p:spPr>
        <p:txBody>
          <a:bodyPr wrap="none" rtlCol="0" anchor="t"/>
          <a:lstStyle/>
          <a:p>
            <a:pPr marL="0" indent="0">
              <a:lnSpc>
                <a:spcPts val="2150"/>
              </a:lnSpc>
              <a:buNone/>
            </a:pPr>
            <a:endParaRPr lang="en-US" sz="1400" dirty="0"/>
          </a:p>
        </p:txBody>
      </p:sp>
      <p:sp>
        <p:nvSpPr>
          <p:cNvPr id="21" name="Text 19"/>
          <p:cNvSpPr/>
          <p:nvPr/>
        </p:nvSpPr>
        <p:spPr>
          <a:xfrm>
            <a:off x="6141601" y="3474482"/>
            <a:ext cx="1857732"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Bene_CC_IHD_Pct</a:t>
            </a:r>
            <a:endParaRPr lang="en-US" sz="1400" dirty="0"/>
          </a:p>
        </p:txBody>
      </p:sp>
      <p:sp>
        <p:nvSpPr>
          <p:cNvPr id="22" name="Text 20"/>
          <p:cNvSpPr/>
          <p:nvPr/>
        </p:nvSpPr>
        <p:spPr>
          <a:xfrm>
            <a:off x="9451250" y="3474482"/>
            <a:ext cx="2842379"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0.665987</a:t>
            </a:r>
            <a:endParaRPr lang="en-US" sz="1400" dirty="0"/>
          </a:p>
        </p:txBody>
      </p:sp>
      <p:sp>
        <p:nvSpPr>
          <p:cNvPr id="23" name="Shape 21"/>
          <p:cNvSpPr/>
          <p:nvPr/>
        </p:nvSpPr>
        <p:spPr>
          <a:xfrm>
            <a:off x="3269218" y="3857625"/>
            <a:ext cx="8091964" cy="493157"/>
          </a:xfrm>
          <a:prstGeom prst="rect">
            <a:avLst/>
          </a:prstGeom>
          <a:solidFill>
            <a:srgbClr val="FFFFFF">
              <a:alpha val="4000"/>
            </a:srgbClr>
          </a:solidFill>
          <a:ln/>
        </p:spPr>
      </p:sp>
      <p:sp>
        <p:nvSpPr>
          <p:cNvPr id="24" name="Text 22"/>
          <p:cNvSpPr/>
          <p:nvPr/>
        </p:nvSpPr>
        <p:spPr>
          <a:xfrm>
            <a:off x="3439954" y="3967639"/>
            <a:ext cx="2352794" cy="273129"/>
          </a:xfrm>
          <a:prstGeom prst="rect">
            <a:avLst/>
          </a:prstGeom>
          <a:noFill/>
          <a:ln/>
        </p:spPr>
        <p:txBody>
          <a:bodyPr wrap="none" rtlCol="0" anchor="t"/>
          <a:lstStyle/>
          <a:p>
            <a:pPr marL="0" indent="0">
              <a:lnSpc>
                <a:spcPts val="2150"/>
              </a:lnSpc>
              <a:buNone/>
            </a:pPr>
            <a:endParaRPr lang="en-US" sz="1400" dirty="0"/>
          </a:p>
        </p:txBody>
      </p:sp>
      <p:sp>
        <p:nvSpPr>
          <p:cNvPr id="25" name="Text 23"/>
          <p:cNvSpPr/>
          <p:nvPr/>
        </p:nvSpPr>
        <p:spPr>
          <a:xfrm>
            <a:off x="6141601" y="3967639"/>
            <a:ext cx="1857732"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Bene_CC_Strok_Pct</a:t>
            </a:r>
            <a:endParaRPr lang="en-US" sz="1400" dirty="0"/>
          </a:p>
        </p:txBody>
      </p:sp>
      <p:sp>
        <p:nvSpPr>
          <p:cNvPr id="26" name="Text 24"/>
          <p:cNvSpPr/>
          <p:nvPr/>
        </p:nvSpPr>
        <p:spPr>
          <a:xfrm>
            <a:off x="9451250" y="3967639"/>
            <a:ext cx="2842379"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0.500808</a:t>
            </a:r>
            <a:endParaRPr lang="en-US" sz="1400" dirty="0"/>
          </a:p>
        </p:txBody>
      </p:sp>
      <p:sp>
        <p:nvSpPr>
          <p:cNvPr id="27" name="Shape 25"/>
          <p:cNvSpPr/>
          <p:nvPr/>
        </p:nvSpPr>
        <p:spPr>
          <a:xfrm>
            <a:off x="3269218" y="4350782"/>
            <a:ext cx="8091964" cy="493157"/>
          </a:xfrm>
          <a:prstGeom prst="rect">
            <a:avLst/>
          </a:prstGeom>
          <a:solidFill>
            <a:srgbClr val="000000">
              <a:alpha val="4000"/>
            </a:srgbClr>
          </a:solidFill>
          <a:ln/>
        </p:spPr>
      </p:sp>
      <p:sp>
        <p:nvSpPr>
          <p:cNvPr id="28" name="Text 26"/>
          <p:cNvSpPr/>
          <p:nvPr/>
        </p:nvSpPr>
        <p:spPr>
          <a:xfrm>
            <a:off x="3439954" y="4460796"/>
            <a:ext cx="2352794" cy="273129"/>
          </a:xfrm>
          <a:prstGeom prst="rect">
            <a:avLst/>
          </a:prstGeom>
          <a:noFill/>
          <a:ln/>
        </p:spPr>
        <p:txBody>
          <a:bodyPr wrap="none" rtlCol="0" anchor="t"/>
          <a:lstStyle/>
          <a:p>
            <a:pPr marL="0" indent="0">
              <a:lnSpc>
                <a:spcPts val="2150"/>
              </a:lnSpc>
              <a:buNone/>
            </a:pPr>
            <a:r>
              <a:rPr lang="en-US" sz="1400" b="1" dirty="0">
                <a:solidFill>
                  <a:srgbClr val="E5E0DF"/>
                </a:solidFill>
                <a:latin typeface="Roboto" pitchFamily="34" charset="0"/>
                <a:ea typeface="Roboto" pitchFamily="34" charset="-122"/>
                <a:cs typeface="Roboto" pitchFamily="34" charset="-120"/>
              </a:rPr>
              <a:t>Moderate Positive Correlation</a:t>
            </a:r>
            <a:endParaRPr lang="en-US" sz="1400" b="1" dirty="0"/>
          </a:p>
        </p:txBody>
      </p:sp>
      <p:sp>
        <p:nvSpPr>
          <p:cNvPr id="29" name="Text 27"/>
          <p:cNvSpPr/>
          <p:nvPr/>
        </p:nvSpPr>
        <p:spPr>
          <a:xfrm>
            <a:off x="6141601" y="4460796"/>
            <a:ext cx="1857732"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Bene_CC_Cncr_Pct</a:t>
            </a:r>
            <a:endParaRPr lang="en-US" sz="1400" dirty="0"/>
          </a:p>
        </p:txBody>
      </p:sp>
      <p:sp>
        <p:nvSpPr>
          <p:cNvPr id="30" name="Text 28"/>
          <p:cNvSpPr/>
          <p:nvPr/>
        </p:nvSpPr>
        <p:spPr>
          <a:xfrm>
            <a:off x="9451250" y="4460796"/>
            <a:ext cx="2842379"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0.200816</a:t>
            </a:r>
            <a:endParaRPr lang="en-US" sz="1400" dirty="0"/>
          </a:p>
        </p:txBody>
      </p:sp>
      <p:sp>
        <p:nvSpPr>
          <p:cNvPr id="31" name="Shape 29"/>
          <p:cNvSpPr/>
          <p:nvPr/>
        </p:nvSpPr>
        <p:spPr>
          <a:xfrm>
            <a:off x="3269218" y="4843939"/>
            <a:ext cx="8091964" cy="493157"/>
          </a:xfrm>
          <a:prstGeom prst="rect">
            <a:avLst/>
          </a:prstGeom>
          <a:solidFill>
            <a:srgbClr val="FFFFFF">
              <a:alpha val="4000"/>
            </a:srgbClr>
          </a:solidFill>
          <a:ln/>
        </p:spPr>
      </p:sp>
      <p:sp>
        <p:nvSpPr>
          <p:cNvPr id="32" name="Text 30"/>
          <p:cNvSpPr/>
          <p:nvPr/>
        </p:nvSpPr>
        <p:spPr>
          <a:xfrm>
            <a:off x="3439954" y="4953953"/>
            <a:ext cx="2352794" cy="273129"/>
          </a:xfrm>
          <a:prstGeom prst="rect">
            <a:avLst/>
          </a:prstGeom>
          <a:noFill/>
          <a:ln/>
        </p:spPr>
        <p:txBody>
          <a:bodyPr wrap="none" rtlCol="0" anchor="t"/>
          <a:lstStyle/>
          <a:p>
            <a:pPr marL="0" indent="0">
              <a:lnSpc>
                <a:spcPts val="2150"/>
              </a:lnSpc>
              <a:buNone/>
            </a:pPr>
            <a:endParaRPr lang="en-US" sz="1400" dirty="0"/>
          </a:p>
        </p:txBody>
      </p:sp>
      <p:sp>
        <p:nvSpPr>
          <p:cNvPr id="33" name="Text 31"/>
          <p:cNvSpPr/>
          <p:nvPr/>
        </p:nvSpPr>
        <p:spPr>
          <a:xfrm>
            <a:off x="6141601" y="4953953"/>
            <a:ext cx="1857732"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Bene_CC_CHF_Pct</a:t>
            </a:r>
            <a:endParaRPr lang="en-US" sz="1400" dirty="0"/>
          </a:p>
        </p:txBody>
      </p:sp>
      <p:sp>
        <p:nvSpPr>
          <p:cNvPr id="34" name="Text 32"/>
          <p:cNvSpPr/>
          <p:nvPr/>
        </p:nvSpPr>
        <p:spPr>
          <a:xfrm>
            <a:off x="9451250" y="4953953"/>
            <a:ext cx="2842379"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0.768951</a:t>
            </a:r>
            <a:endParaRPr lang="en-US" sz="1400" dirty="0"/>
          </a:p>
        </p:txBody>
      </p:sp>
      <p:sp>
        <p:nvSpPr>
          <p:cNvPr id="35" name="Shape 33"/>
          <p:cNvSpPr/>
          <p:nvPr/>
        </p:nvSpPr>
        <p:spPr>
          <a:xfrm>
            <a:off x="3269218" y="5337096"/>
            <a:ext cx="8091964" cy="493157"/>
          </a:xfrm>
          <a:prstGeom prst="rect">
            <a:avLst/>
          </a:prstGeom>
          <a:solidFill>
            <a:srgbClr val="000000">
              <a:alpha val="4000"/>
            </a:srgbClr>
          </a:solidFill>
          <a:ln/>
        </p:spPr>
      </p:sp>
      <p:sp>
        <p:nvSpPr>
          <p:cNvPr id="36" name="Text 34"/>
          <p:cNvSpPr/>
          <p:nvPr/>
        </p:nvSpPr>
        <p:spPr>
          <a:xfrm>
            <a:off x="3439954" y="5447109"/>
            <a:ext cx="2352794" cy="273129"/>
          </a:xfrm>
          <a:prstGeom prst="rect">
            <a:avLst/>
          </a:prstGeom>
          <a:noFill/>
          <a:ln/>
        </p:spPr>
        <p:txBody>
          <a:bodyPr wrap="none" rtlCol="0" anchor="t"/>
          <a:lstStyle/>
          <a:p>
            <a:pPr marL="0" indent="0">
              <a:lnSpc>
                <a:spcPts val="2150"/>
              </a:lnSpc>
              <a:buNone/>
            </a:pPr>
            <a:endParaRPr lang="en-US" sz="1400" dirty="0"/>
          </a:p>
        </p:txBody>
      </p:sp>
      <p:sp>
        <p:nvSpPr>
          <p:cNvPr id="37" name="Text 35"/>
          <p:cNvSpPr/>
          <p:nvPr/>
        </p:nvSpPr>
        <p:spPr>
          <a:xfrm>
            <a:off x="6141601" y="5447109"/>
            <a:ext cx="1857732"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Bene_CC_CKD_Pct</a:t>
            </a:r>
            <a:endParaRPr lang="en-US" sz="1400" dirty="0"/>
          </a:p>
        </p:txBody>
      </p:sp>
      <p:sp>
        <p:nvSpPr>
          <p:cNvPr id="38" name="Text 36"/>
          <p:cNvSpPr/>
          <p:nvPr/>
        </p:nvSpPr>
        <p:spPr>
          <a:xfrm>
            <a:off x="9451250" y="5447109"/>
            <a:ext cx="2842379"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0.796102</a:t>
            </a:r>
            <a:endParaRPr lang="en-US" sz="1400" dirty="0"/>
          </a:p>
        </p:txBody>
      </p:sp>
      <p:sp>
        <p:nvSpPr>
          <p:cNvPr id="39" name="Shape 37"/>
          <p:cNvSpPr/>
          <p:nvPr/>
        </p:nvSpPr>
        <p:spPr>
          <a:xfrm>
            <a:off x="3269218" y="5830253"/>
            <a:ext cx="8091964" cy="493157"/>
          </a:xfrm>
          <a:prstGeom prst="rect">
            <a:avLst/>
          </a:prstGeom>
          <a:solidFill>
            <a:srgbClr val="FFFFFF">
              <a:alpha val="4000"/>
            </a:srgbClr>
          </a:solidFill>
          <a:ln/>
        </p:spPr>
      </p:sp>
      <p:sp>
        <p:nvSpPr>
          <p:cNvPr id="40" name="Text 38"/>
          <p:cNvSpPr/>
          <p:nvPr/>
        </p:nvSpPr>
        <p:spPr>
          <a:xfrm>
            <a:off x="3439954" y="5940266"/>
            <a:ext cx="2352794" cy="273129"/>
          </a:xfrm>
          <a:prstGeom prst="rect">
            <a:avLst/>
          </a:prstGeom>
          <a:noFill/>
          <a:ln/>
        </p:spPr>
        <p:txBody>
          <a:bodyPr wrap="none" rtlCol="0" anchor="t"/>
          <a:lstStyle/>
          <a:p>
            <a:pPr marL="0" indent="0">
              <a:lnSpc>
                <a:spcPts val="2150"/>
              </a:lnSpc>
              <a:buNone/>
            </a:pPr>
            <a:endParaRPr lang="en-US" sz="1400" dirty="0"/>
          </a:p>
        </p:txBody>
      </p:sp>
      <p:sp>
        <p:nvSpPr>
          <p:cNvPr id="41" name="Text 39"/>
          <p:cNvSpPr/>
          <p:nvPr/>
        </p:nvSpPr>
        <p:spPr>
          <a:xfrm>
            <a:off x="6141601" y="5940266"/>
            <a:ext cx="1857732"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Bene_CC_COPD_Pct</a:t>
            </a:r>
            <a:endParaRPr lang="en-US" sz="1400" dirty="0"/>
          </a:p>
        </p:txBody>
      </p:sp>
      <p:sp>
        <p:nvSpPr>
          <p:cNvPr id="42" name="Text 40"/>
          <p:cNvSpPr/>
          <p:nvPr/>
        </p:nvSpPr>
        <p:spPr>
          <a:xfrm>
            <a:off x="9451250" y="5940266"/>
            <a:ext cx="2842379"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0.618000</a:t>
            </a:r>
            <a:endParaRPr lang="en-US" sz="1400" dirty="0"/>
          </a:p>
        </p:txBody>
      </p:sp>
      <p:sp>
        <p:nvSpPr>
          <p:cNvPr id="43" name="Shape 41"/>
          <p:cNvSpPr/>
          <p:nvPr/>
        </p:nvSpPr>
        <p:spPr>
          <a:xfrm>
            <a:off x="3269218" y="6323409"/>
            <a:ext cx="8091964" cy="493157"/>
          </a:xfrm>
          <a:prstGeom prst="rect">
            <a:avLst/>
          </a:prstGeom>
          <a:solidFill>
            <a:srgbClr val="000000">
              <a:alpha val="4000"/>
            </a:srgbClr>
          </a:solidFill>
          <a:ln/>
        </p:spPr>
      </p:sp>
      <p:sp>
        <p:nvSpPr>
          <p:cNvPr id="44" name="Text 42"/>
          <p:cNvSpPr/>
          <p:nvPr/>
        </p:nvSpPr>
        <p:spPr>
          <a:xfrm>
            <a:off x="3439954" y="6433423"/>
            <a:ext cx="2352794" cy="273129"/>
          </a:xfrm>
          <a:prstGeom prst="rect">
            <a:avLst/>
          </a:prstGeom>
          <a:noFill/>
          <a:ln/>
        </p:spPr>
        <p:txBody>
          <a:bodyPr wrap="none" rtlCol="0" anchor="t"/>
          <a:lstStyle/>
          <a:p>
            <a:pPr marL="0" indent="0">
              <a:lnSpc>
                <a:spcPts val="2150"/>
              </a:lnSpc>
              <a:buNone/>
            </a:pPr>
            <a:r>
              <a:rPr lang="en-US" sz="1400" b="1" dirty="0">
                <a:solidFill>
                  <a:srgbClr val="E5E0DF"/>
                </a:solidFill>
                <a:latin typeface="Roboto" pitchFamily="34" charset="0"/>
                <a:ea typeface="Roboto" pitchFamily="34" charset="-122"/>
                <a:cs typeface="Roboto" pitchFamily="34" charset="-120"/>
              </a:rPr>
              <a:t>Negative Correlation</a:t>
            </a:r>
            <a:endParaRPr lang="en-US" sz="1400" b="1" dirty="0"/>
          </a:p>
        </p:txBody>
      </p:sp>
      <p:sp>
        <p:nvSpPr>
          <p:cNvPr id="45" name="Text 43"/>
          <p:cNvSpPr/>
          <p:nvPr/>
        </p:nvSpPr>
        <p:spPr>
          <a:xfrm>
            <a:off x="6141601" y="6433423"/>
            <a:ext cx="1857732"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Rndrng_Prvdr_RUCA</a:t>
            </a:r>
            <a:endParaRPr lang="en-US" sz="1400" dirty="0"/>
          </a:p>
        </p:txBody>
      </p:sp>
      <p:sp>
        <p:nvSpPr>
          <p:cNvPr id="46" name="Text 44"/>
          <p:cNvSpPr/>
          <p:nvPr/>
        </p:nvSpPr>
        <p:spPr>
          <a:xfrm>
            <a:off x="9451250" y="6433423"/>
            <a:ext cx="2842379"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-0.042329</a:t>
            </a:r>
            <a:endParaRPr lang="en-US" sz="1400" dirty="0"/>
          </a:p>
        </p:txBody>
      </p:sp>
      <p:sp>
        <p:nvSpPr>
          <p:cNvPr id="47" name="Shape 45"/>
          <p:cNvSpPr/>
          <p:nvPr/>
        </p:nvSpPr>
        <p:spPr>
          <a:xfrm>
            <a:off x="3269218" y="6816566"/>
            <a:ext cx="8091964" cy="493157"/>
          </a:xfrm>
          <a:prstGeom prst="rect">
            <a:avLst/>
          </a:prstGeom>
          <a:solidFill>
            <a:srgbClr val="FFFFFF">
              <a:alpha val="4000"/>
            </a:srgbClr>
          </a:solidFill>
          <a:ln/>
        </p:spPr>
      </p:sp>
      <p:sp>
        <p:nvSpPr>
          <p:cNvPr id="48" name="Text 46"/>
          <p:cNvSpPr/>
          <p:nvPr/>
        </p:nvSpPr>
        <p:spPr>
          <a:xfrm>
            <a:off x="3439954" y="6926580"/>
            <a:ext cx="2352794" cy="273129"/>
          </a:xfrm>
          <a:prstGeom prst="rect">
            <a:avLst/>
          </a:prstGeom>
          <a:noFill/>
          <a:ln/>
        </p:spPr>
        <p:txBody>
          <a:bodyPr wrap="none" rtlCol="0" anchor="t"/>
          <a:lstStyle/>
          <a:p>
            <a:pPr marL="0" indent="0">
              <a:lnSpc>
                <a:spcPts val="2150"/>
              </a:lnSpc>
              <a:buNone/>
            </a:pPr>
            <a:endParaRPr lang="en-US" sz="1400" dirty="0"/>
          </a:p>
        </p:txBody>
      </p:sp>
      <p:sp>
        <p:nvSpPr>
          <p:cNvPr id="49" name="Text 47"/>
          <p:cNvSpPr/>
          <p:nvPr/>
        </p:nvSpPr>
        <p:spPr>
          <a:xfrm>
            <a:off x="6141601" y="6926580"/>
            <a:ext cx="1857732"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Tot_HCPCS_Cds</a:t>
            </a:r>
            <a:endParaRPr lang="en-US" sz="1400" dirty="0"/>
          </a:p>
        </p:txBody>
      </p:sp>
      <p:sp>
        <p:nvSpPr>
          <p:cNvPr id="50" name="Text 48"/>
          <p:cNvSpPr/>
          <p:nvPr/>
        </p:nvSpPr>
        <p:spPr>
          <a:xfrm>
            <a:off x="9451250" y="6926580"/>
            <a:ext cx="2842379"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-0.019413</a:t>
            </a:r>
            <a:endParaRPr lang="en-US" sz="1400" dirty="0"/>
          </a:p>
        </p:txBody>
      </p:sp>
      <p:sp>
        <p:nvSpPr>
          <p:cNvPr id="51" name="Shape 49"/>
          <p:cNvSpPr/>
          <p:nvPr/>
        </p:nvSpPr>
        <p:spPr>
          <a:xfrm>
            <a:off x="3269218" y="7309723"/>
            <a:ext cx="8099584" cy="493157"/>
          </a:xfrm>
          <a:prstGeom prst="rect">
            <a:avLst/>
          </a:prstGeom>
          <a:solidFill>
            <a:srgbClr val="000000">
              <a:alpha val="4000"/>
            </a:srgbClr>
          </a:solidFill>
          <a:ln/>
        </p:spPr>
      </p:sp>
      <p:sp>
        <p:nvSpPr>
          <p:cNvPr id="52" name="Text 50"/>
          <p:cNvSpPr/>
          <p:nvPr/>
        </p:nvSpPr>
        <p:spPr>
          <a:xfrm>
            <a:off x="3439954" y="7419737"/>
            <a:ext cx="2352794" cy="273129"/>
          </a:xfrm>
          <a:prstGeom prst="rect">
            <a:avLst/>
          </a:prstGeom>
          <a:noFill/>
          <a:ln/>
        </p:spPr>
        <p:txBody>
          <a:bodyPr wrap="none" rtlCol="0" anchor="t"/>
          <a:lstStyle/>
          <a:p>
            <a:pPr marL="0" indent="0">
              <a:lnSpc>
                <a:spcPts val="2150"/>
              </a:lnSpc>
              <a:buNone/>
            </a:pPr>
            <a:endParaRPr lang="en-US" sz="1400" dirty="0"/>
          </a:p>
        </p:txBody>
      </p:sp>
      <p:sp>
        <p:nvSpPr>
          <p:cNvPr id="53" name="Text 51"/>
          <p:cNvSpPr/>
          <p:nvPr/>
        </p:nvSpPr>
        <p:spPr>
          <a:xfrm>
            <a:off x="6141601" y="7419737"/>
            <a:ext cx="1857732"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Tot_Benes</a:t>
            </a:r>
            <a:endParaRPr lang="en-US" sz="1400" dirty="0"/>
          </a:p>
        </p:txBody>
      </p:sp>
      <p:sp>
        <p:nvSpPr>
          <p:cNvPr id="54" name="Text 52"/>
          <p:cNvSpPr/>
          <p:nvPr/>
        </p:nvSpPr>
        <p:spPr>
          <a:xfrm>
            <a:off x="9451250" y="7419737"/>
            <a:ext cx="2842379" cy="273129"/>
          </a:xfrm>
          <a:prstGeom prst="rect">
            <a:avLst/>
          </a:prstGeom>
          <a:noFill/>
          <a:ln/>
        </p:spPr>
        <p:txBody>
          <a:bodyPr wrap="none" rtlCol="0" anchor="t"/>
          <a:lstStyle/>
          <a:p>
            <a:pPr marL="0" indent="0">
              <a:lnSpc>
                <a:spcPts val="2150"/>
              </a:lnSpc>
              <a:buNone/>
            </a:pPr>
            <a:r>
              <a:rPr lang="en-US" sz="1400" dirty="0">
                <a:solidFill>
                  <a:srgbClr val="E5E0DF"/>
                </a:solidFill>
                <a:latin typeface="Roboto" pitchFamily="34" charset="0"/>
                <a:ea typeface="Roboto" pitchFamily="34" charset="-122"/>
                <a:cs typeface="Roboto" pitchFamily="34" charset="-120"/>
              </a:rPr>
              <a:t>-0.004515</a:t>
            </a:r>
            <a:endParaRPr lang="en-US" sz="14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29028" y="0"/>
            <a:ext cx="14630400" cy="8250793"/>
          </a:xfrm>
          <a:prstGeom prst="rect">
            <a:avLst/>
          </a:prstGeom>
          <a:solidFill>
            <a:srgbClr val="050505"/>
          </a:solidFill>
          <a:ln/>
        </p:spPr>
      </p:sp>
      <p:sp>
        <p:nvSpPr>
          <p:cNvPr id="4" name="Text 2"/>
          <p:cNvSpPr/>
          <p:nvPr/>
        </p:nvSpPr>
        <p:spPr>
          <a:xfrm>
            <a:off x="1223367" y="462082"/>
            <a:ext cx="4201239" cy="525185"/>
          </a:xfrm>
          <a:prstGeom prst="rect">
            <a:avLst/>
          </a:prstGeom>
          <a:noFill/>
          <a:ln/>
        </p:spPr>
        <p:txBody>
          <a:bodyPr wrap="none" rtlCol="0" anchor="t"/>
          <a:lstStyle/>
          <a:p>
            <a:pPr marL="0" indent="0">
              <a:lnSpc>
                <a:spcPts val="4135"/>
              </a:lnSpc>
              <a:buNone/>
            </a:pPr>
            <a:r>
              <a:rPr lang="en-US" sz="3308" b="1" dirty="0">
                <a:solidFill>
                  <a:srgbClr val="F2F2F3"/>
                </a:solidFill>
                <a:latin typeface="Poppins" pitchFamily="34" charset="0"/>
                <a:ea typeface="Poppins" pitchFamily="34" charset="-122"/>
                <a:cs typeface="Poppins" pitchFamily="34" charset="-120"/>
              </a:rPr>
              <a:t>Correlation Analysis</a:t>
            </a:r>
            <a:endParaRPr lang="en-US" sz="3308" b="1" dirty="0"/>
          </a:p>
        </p:txBody>
      </p:sp>
      <p:sp>
        <p:nvSpPr>
          <p:cNvPr id="5" name="Shape 3"/>
          <p:cNvSpPr/>
          <p:nvPr/>
        </p:nvSpPr>
        <p:spPr>
          <a:xfrm>
            <a:off x="2104589" y="1239322"/>
            <a:ext cx="33576" cy="6549390"/>
          </a:xfrm>
          <a:prstGeom prst="roundRect">
            <a:avLst>
              <a:gd name="adj" fmla="val 225228"/>
            </a:avLst>
          </a:prstGeom>
          <a:solidFill>
            <a:srgbClr val="56565B"/>
          </a:solidFill>
          <a:ln/>
        </p:spPr>
      </p:sp>
      <p:sp>
        <p:nvSpPr>
          <p:cNvPr id="6" name="Shape 4"/>
          <p:cNvSpPr/>
          <p:nvPr/>
        </p:nvSpPr>
        <p:spPr>
          <a:xfrm>
            <a:off x="2487162" y="1370528"/>
            <a:ext cx="378023" cy="378023"/>
          </a:xfrm>
          <a:prstGeom prst="roundRect">
            <a:avLst>
              <a:gd name="adj" fmla="val 20005"/>
            </a:avLst>
          </a:prstGeom>
          <a:solidFill>
            <a:srgbClr val="3D3D42"/>
          </a:solidFill>
          <a:ln w="7620">
            <a:solidFill>
              <a:srgbClr val="56565B"/>
            </a:solidFill>
            <a:prstDash val="solid"/>
          </a:ln>
        </p:spPr>
      </p:sp>
      <p:sp>
        <p:nvSpPr>
          <p:cNvPr id="7" name="Text 5"/>
          <p:cNvSpPr/>
          <p:nvPr/>
        </p:nvSpPr>
        <p:spPr>
          <a:xfrm>
            <a:off x="2639324" y="1401961"/>
            <a:ext cx="73700" cy="315039"/>
          </a:xfrm>
          <a:prstGeom prst="rect">
            <a:avLst/>
          </a:prstGeom>
          <a:noFill/>
          <a:ln/>
        </p:spPr>
        <p:txBody>
          <a:bodyPr wrap="none" rtlCol="0" anchor="t"/>
          <a:lstStyle/>
          <a:p>
            <a:pPr marL="0" indent="0" algn="ctr">
              <a:lnSpc>
                <a:spcPts val="2481"/>
              </a:lnSpc>
              <a:buNone/>
            </a:pPr>
            <a:r>
              <a:rPr lang="en-US" sz="1985" dirty="0">
                <a:solidFill>
                  <a:srgbClr val="E5E0DF"/>
                </a:solidFill>
                <a:latin typeface="Poppins" pitchFamily="34" charset="0"/>
                <a:ea typeface="Poppins" pitchFamily="34" charset="-122"/>
                <a:cs typeface="Poppins" pitchFamily="34" charset="-120"/>
              </a:rPr>
              <a:t>1</a:t>
            </a:r>
            <a:endParaRPr lang="en-US" sz="1985" dirty="0"/>
          </a:p>
        </p:txBody>
      </p:sp>
      <p:sp>
        <p:nvSpPr>
          <p:cNvPr id="8" name="Text 6"/>
          <p:cNvSpPr/>
          <p:nvPr/>
        </p:nvSpPr>
        <p:spPr>
          <a:xfrm>
            <a:off x="3099253" y="1407319"/>
            <a:ext cx="2850916" cy="309681"/>
          </a:xfrm>
          <a:prstGeom prst="rect">
            <a:avLst/>
          </a:prstGeom>
          <a:noFill/>
          <a:ln/>
        </p:spPr>
        <p:txBody>
          <a:bodyPr wrap="none" rtlCol="0" anchor="t"/>
          <a:lstStyle/>
          <a:p>
            <a:pPr marL="0" indent="0" algn="l">
              <a:lnSpc>
                <a:spcPts val="2068"/>
              </a:lnSpc>
              <a:buNone/>
            </a:pPr>
            <a:r>
              <a:rPr lang="en-US" sz="2000" b="1" dirty="0">
                <a:solidFill>
                  <a:srgbClr val="E5E0DF"/>
                </a:solidFill>
                <a:latin typeface="Poppins" pitchFamily="34" charset="0"/>
                <a:ea typeface="Poppins" pitchFamily="34" charset="-122"/>
                <a:cs typeface="Poppins" pitchFamily="34" charset="-120"/>
              </a:rPr>
              <a:t>Significant Correlations</a:t>
            </a:r>
            <a:endParaRPr lang="en-US" sz="2000" b="1" dirty="0"/>
          </a:p>
        </p:txBody>
      </p:sp>
      <p:sp>
        <p:nvSpPr>
          <p:cNvPr id="9" name="Text 7"/>
          <p:cNvSpPr/>
          <p:nvPr/>
        </p:nvSpPr>
        <p:spPr>
          <a:xfrm>
            <a:off x="3171822" y="1770577"/>
            <a:ext cx="10137777" cy="1045193"/>
          </a:xfrm>
          <a:prstGeom prst="rect">
            <a:avLst/>
          </a:prstGeom>
          <a:noFill/>
          <a:ln/>
        </p:spPr>
        <p:txBody>
          <a:bodyPr wrap="square" rtlCol="0" anchor="t"/>
          <a:lstStyle/>
          <a:p>
            <a:pPr marL="0" indent="0" algn="l">
              <a:lnSpc>
                <a:spcPts val="2117"/>
              </a:lnSpc>
              <a:buNone/>
            </a:pPr>
            <a:r>
              <a:rPr lang="en-US" dirty="0">
                <a:solidFill>
                  <a:srgbClr val="E5E0DF"/>
                </a:solidFill>
                <a:latin typeface="Roboto" pitchFamily="34" charset="0"/>
                <a:ea typeface="Roboto" pitchFamily="34" charset="-122"/>
                <a:cs typeface="Roboto" pitchFamily="34" charset="-120"/>
              </a:rPr>
              <a:t>Our correlation analysis has unveiled that certain medical conditions, including depression, diabetes, and heart diseases, exhibit a substantial impact on the average risk score. These conditions display strong positive correlations with the target variable 'Bene_Avg_Risk_Scre'.</a:t>
            </a:r>
            <a:endParaRPr lang="en-US" dirty="0"/>
          </a:p>
        </p:txBody>
      </p:sp>
      <p:sp>
        <p:nvSpPr>
          <p:cNvPr id="10" name="Shape 8"/>
          <p:cNvSpPr/>
          <p:nvPr/>
        </p:nvSpPr>
        <p:spPr>
          <a:xfrm>
            <a:off x="2487162" y="3043952"/>
            <a:ext cx="378023" cy="378023"/>
          </a:xfrm>
          <a:prstGeom prst="roundRect">
            <a:avLst>
              <a:gd name="adj" fmla="val 20005"/>
            </a:avLst>
          </a:prstGeom>
          <a:solidFill>
            <a:srgbClr val="3D3D42"/>
          </a:solidFill>
          <a:ln w="7620">
            <a:solidFill>
              <a:srgbClr val="56565B"/>
            </a:solidFill>
            <a:prstDash val="solid"/>
          </a:ln>
        </p:spPr>
      </p:sp>
      <p:sp>
        <p:nvSpPr>
          <p:cNvPr id="11" name="Text 9"/>
          <p:cNvSpPr/>
          <p:nvPr/>
        </p:nvSpPr>
        <p:spPr>
          <a:xfrm>
            <a:off x="2604082" y="3075384"/>
            <a:ext cx="144185" cy="315039"/>
          </a:xfrm>
          <a:prstGeom prst="rect">
            <a:avLst/>
          </a:prstGeom>
          <a:noFill/>
          <a:ln/>
        </p:spPr>
        <p:txBody>
          <a:bodyPr wrap="none" rtlCol="0" anchor="t"/>
          <a:lstStyle/>
          <a:p>
            <a:pPr marL="0" indent="0" algn="ctr">
              <a:lnSpc>
                <a:spcPts val="2481"/>
              </a:lnSpc>
              <a:buNone/>
            </a:pPr>
            <a:r>
              <a:rPr lang="en-US" sz="1985" dirty="0">
                <a:solidFill>
                  <a:srgbClr val="E5E0DF"/>
                </a:solidFill>
                <a:latin typeface="Poppins" pitchFamily="34" charset="0"/>
                <a:ea typeface="Poppins" pitchFamily="34" charset="-122"/>
                <a:cs typeface="Poppins" pitchFamily="34" charset="-120"/>
              </a:rPr>
              <a:t>2</a:t>
            </a:r>
            <a:endParaRPr lang="en-US" sz="1985" dirty="0"/>
          </a:p>
        </p:txBody>
      </p:sp>
      <p:sp>
        <p:nvSpPr>
          <p:cNvPr id="12" name="Text 10"/>
          <p:cNvSpPr/>
          <p:nvPr/>
        </p:nvSpPr>
        <p:spPr>
          <a:xfrm>
            <a:off x="3142795" y="3080742"/>
            <a:ext cx="5182552" cy="341233"/>
          </a:xfrm>
          <a:prstGeom prst="rect">
            <a:avLst/>
          </a:prstGeom>
          <a:noFill/>
          <a:ln/>
        </p:spPr>
        <p:txBody>
          <a:bodyPr wrap="none" rtlCol="0" anchor="t"/>
          <a:lstStyle/>
          <a:p>
            <a:pPr marL="0" indent="0" algn="l">
              <a:lnSpc>
                <a:spcPts val="2068"/>
              </a:lnSpc>
              <a:buNone/>
            </a:pPr>
            <a:r>
              <a:rPr lang="en-US" sz="2000" b="1" dirty="0">
                <a:solidFill>
                  <a:srgbClr val="E5E0DF"/>
                </a:solidFill>
                <a:latin typeface="Poppins" pitchFamily="34" charset="0"/>
                <a:ea typeface="Poppins" pitchFamily="34" charset="-122"/>
                <a:cs typeface="Poppins" pitchFamily="34" charset="-120"/>
              </a:rPr>
              <a:t>Feature Selection for numerical columns</a:t>
            </a:r>
            <a:endParaRPr lang="en-US" sz="2000" b="1" dirty="0"/>
          </a:p>
        </p:txBody>
      </p:sp>
      <p:sp>
        <p:nvSpPr>
          <p:cNvPr id="13" name="Shape 11"/>
          <p:cNvSpPr/>
          <p:nvPr/>
        </p:nvSpPr>
        <p:spPr>
          <a:xfrm>
            <a:off x="3423878" y="3532227"/>
            <a:ext cx="7142202" cy="2442329"/>
          </a:xfrm>
          <a:prstGeom prst="roundRect">
            <a:avLst>
              <a:gd name="adj" fmla="val 3096"/>
            </a:avLst>
          </a:prstGeom>
          <a:noFill/>
          <a:ln w="7620">
            <a:solidFill>
              <a:srgbClr val="FFFFFF">
                <a:alpha val="24000"/>
              </a:srgbClr>
            </a:solidFill>
            <a:prstDash val="solid"/>
          </a:ln>
        </p:spPr>
      </p:sp>
      <p:sp>
        <p:nvSpPr>
          <p:cNvPr id="14" name="Shape 12"/>
          <p:cNvSpPr/>
          <p:nvPr/>
        </p:nvSpPr>
        <p:spPr>
          <a:xfrm>
            <a:off x="3402470" y="3539847"/>
            <a:ext cx="7126248" cy="485418"/>
          </a:xfrm>
          <a:prstGeom prst="rect">
            <a:avLst/>
          </a:prstGeom>
          <a:solidFill>
            <a:srgbClr val="FFFFFF">
              <a:alpha val="4000"/>
            </a:srgbClr>
          </a:solidFill>
          <a:ln/>
        </p:spPr>
      </p:sp>
      <p:sp>
        <p:nvSpPr>
          <p:cNvPr id="15" name="Text 13"/>
          <p:cNvSpPr/>
          <p:nvPr/>
        </p:nvSpPr>
        <p:spPr>
          <a:xfrm>
            <a:off x="3571181" y="3648194"/>
            <a:ext cx="203537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Bene_CC_AF_Pct</a:t>
            </a:r>
            <a:endParaRPr lang="en-US" sz="1323" dirty="0"/>
          </a:p>
        </p:txBody>
      </p:sp>
      <p:sp>
        <p:nvSpPr>
          <p:cNvPr id="16" name="Text 14"/>
          <p:cNvSpPr/>
          <p:nvPr/>
        </p:nvSpPr>
        <p:spPr>
          <a:xfrm>
            <a:off x="5950169" y="3648194"/>
            <a:ext cx="203156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Bene_CC_Alzhmr_Pct</a:t>
            </a:r>
            <a:endParaRPr lang="en-US" sz="1323" dirty="0"/>
          </a:p>
        </p:txBody>
      </p:sp>
      <p:sp>
        <p:nvSpPr>
          <p:cNvPr id="17" name="Text 15"/>
          <p:cNvSpPr/>
          <p:nvPr/>
        </p:nvSpPr>
        <p:spPr>
          <a:xfrm>
            <a:off x="8325347" y="3648194"/>
            <a:ext cx="203537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Bene_CC_Asthma_Pct</a:t>
            </a:r>
            <a:endParaRPr lang="en-US" sz="1323" dirty="0"/>
          </a:p>
        </p:txBody>
      </p:sp>
      <p:sp>
        <p:nvSpPr>
          <p:cNvPr id="18" name="Shape 16"/>
          <p:cNvSpPr/>
          <p:nvPr/>
        </p:nvSpPr>
        <p:spPr>
          <a:xfrm>
            <a:off x="3402470" y="4025265"/>
            <a:ext cx="7126248" cy="485418"/>
          </a:xfrm>
          <a:prstGeom prst="rect">
            <a:avLst/>
          </a:prstGeom>
          <a:solidFill>
            <a:srgbClr val="000000">
              <a:alpha val="4000"/>
            </a:srgbClr>
          </a:solidFill>
          <a:ln/>
        </p:spPr>
      </p:sp>
      <p:sp>
        <p:nvSpPr>
          <p:cNvPr id="19" name="Text 17"/>
          <p:cNvSpPr/>
          <p:nvPr/>
        </p:nvSpPr>
        <p:spPr>
          <a:xfrm>
            <a:off x="3571181" y="4133612"/>
            <a:ext cx="203537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Bene_CC_Cncr_Pct</a:t>
            </a:r>
            <a:endParaRPr lang="en-US" sz="1323" dirty="0"/>
          </a:p>
        </p:txBody>
      </p:sp>
      <p:sp>
        <p:nvSpPr>
          <p:cNvPr id="20" name="Text 18"/>
          <p:cNvSpPr/>
          <p:nvPr/>
        </p:nvSpPr>
        <p:spPr>
          <a:xfrm>
            <a:off x="5950169" y="4133612"/>
            <a:ext cx="203156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Bene_CC_CHF_Pct</a:t>
            </a:r>
            <a:endParaRPr lang="en-US" sz="1323" dirty="0"/>
          </a:p>
        </p:txBody>
      </p:sp>
      <p:sp>
        <p:nvSpPr>
          <p:cNvPr id="21" name="Text 19"/>
          <p:cNvSpPr/>
          <p:nvPr/>
        </p:nvSpPr>
        <p:spPr>
          <a:xfrm>
            <a:off x="8325347" y="4133612"/>
            <a:ext cx="203537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Bene_CC_CKD_Pct</a:t>
            </a:r>
            <a:endParaRPr lang="en-US" sz="1323" dirty="0"/>
          </a:p>
        </p:txBody>
      </p:sp>
      <p:sp>
        <p:nvSpPr>
          <p:cNvPr id="22" name="Shape 20"/>
          <p:cNvSpPr/>
          <p:nvPr/>
        </p:nvSpPr>
        <p:spPr>
          <a:xfrm>
            <a:off x="3402470" y="4510683"/>
            <a:ext cx="7126248" cy="485418"/>
          </a:xfrm>
          <a:prstGeom prst="rect">
            <a:avLst/>
          </a:prstGeom>
          <a:solidFill>
            <a:srgbClr val="FFFFFF">
              <a:alpha val="4000"/>
            </a:srgbClr>
          </a:solidFill>
          <a:ln/>
        </p:spPr>
      </p:sp>
      <p:sp>
        <p:nvSpPr>
          <p:cNvPr id="23" name="Text 21"/>
          <p:cNvSpPr/>
          <p:nvPr/>
        </p:nvSpPr>
        <p:spPr>
          <a:xfrm>
            <a:off x="3571181" y="4619030"/>
            <a:ext cx="203537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Bene_CC_COPD_Pct</a:t>
            </a:r>
            <a:endParaRPr lang="en-US" sz="1323" dirty="0"/>
          </a:p>
        </p:txBody>
      </p:sp>
      <p:sp>
        <p:nvSpPr>
          <p:cNvPr id="24" name="Text 22"/>
          <p:cNvSpPr/>
          <p:nvPr/>
        </p:nvSpPr>
        <p:spPr>
          <a:xfrm>
            <a:off x="5950169" y="4619030"/>
            <a:ext cx="203156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Bene_CC_Dprssn_Pct</a:t>
            </a:r>
            <a:endParaRPr lang="en-US" sz="1323" dirty="0"/>
          </a:p>
        </p:txBody>
      </p:sp>
      <p:sp>
        <p:nvSpPr>
          <p:cNvPr id="25" name="Text 23"/>
          <p:cNvSpPr/>
          <p:nvPr/>
        </p:nvSpPr>
        <p:spPr>
          <a:xfrm>
            <a:off x="8325347" y="4619030"/>
            <a:ext cx="203537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Bene_CC_Dbts_Pct</a:t>
            </a:r>
            <a:endParaRPr lang="en-US" sz="1323" dirty="0"/>
          </a:p>
        </p:txBody>
      </p:sp>
      <p:sp>
        <p:nvSpPr>
          <p:cNvPr id="26" name="Shape 24"/>
          <p:cNvSpPr/>
          <p:nvPr/>
        </p:nvSpPr>
        <p:spPr>
          <a:xfrm>
            <a:off x="3402470" y="4996101"/>
            <a:ext cx="7126248" cy="485418"/>
          </a:xfrm>
          <a:prstGeom prst="rect">
            <a:avLst/>
          </a:prstGeom>
          <a:solidFill>
            <a:srgbClr val="000000">
              <a:alpha val="4000"/>
            </a:srgbClr>
          </a:solidFill>
          <a:ln/>
        </p:spPr>
      </p:sp>
      <p:sp>
        <p:nvSpPr>
          <p:cNvPr id="27" name="Text 25"/>
          <p:cNvSpPr/>
          <p:nvPr/>
        </p:nvSpPr>
        <p:spPr>
          <a:xfrm>
            <a:off x="3571181" y="5104448"/>
            <a:ext cx="203537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Bene_CC_Hyplpdma_Pct</a:t>
            </a:r>
            <a:endParaRPr lang="en-US" sz="1323" dirty="0"/>
          </a:p>
        </p:txBody>
      </p:sp>
      <p:sp>
        <p:nvSpPr>
          <p:cNvPr id="28" name="Text 26"/>
          <p:cNvSpPr/>
          <p:nvPr/>
        </p:nvSpPr>
        <p:spPr>
          <a:xfrm>
            <a:off x="5950169" y="5104448"/>
            <a:ext cx="203156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Bene_CC_Hyprtnsn_Pct</a:t>
            </a:r>
            <a:endParaRPr lang="en-US" sz="1323" dirty="0"/>
          </a:p>
        </p:txBody>
      </p:sp>
      <p:sp>
        <p:nvSpPr>
          <p:cNvPr id="29" name="Text 27"/>
          <p:cNvSpPr/>
          <p:nvPr/>
        </p:nvSpPr>
        <p:spPr>
          <a:xfrm>
            <a:off x="8325347" y="5104448"/>
            <a:ext cx="203537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Bene_CC_IHD_Pct</a:t>
            </a:r>
            <a:endParaRPr lang="en-US" sz="1323" dirty="0"/>
          </a:p>
        </p:txBody>
      </p:sp>
      <p:sp>
        <p:nvSpPr>
          <p:cNvPr id="30" name="Shape 28"/>
          <p:cNvSpPr/>
          <p:nvPr/>
        </p:nvSpPr>
        <p:spPr>
          <a:xfrm>
            <a:off x="3446012" y="5481518"/>
            <a:ext cx="7126248" cy="485418"/>
          </a:xfrm>
          <a:prstGeom prst="rect">
            <a:avLst/>
          </a:prstGeom>
          <a:solidFill>
            <a:srgbClr val="FFFFFF">
              <a:alpha val="4000"/>
            </a:srgbClr>
          </a:solidFill>
          <a:ln/>
        </p:spPr>
      </p:sp>
      <p:sp>
        <p:nvSpPr>
          <p:cNvPr id="31" name="Text 29"/>
          <p:cNvSpPr/>
          <p:nvPr/>
        </p:nvSpPr>
        <p:spPr>
          <a:xfrm>
            <a:off x="3571181" y="5589865"/>
            <a:ext cx="2035373" cy="268724"/>
          </a:xfrm>
          <a:prstGeom prst="rect">
            <a:avLst/>
          </a:prstGeom>
          <a:noFill/>
          <a:ln/>
        </p:spPr>
        <p:txBody>
          <a:bodyPr wrap="none" rtlCol="0" anchor="t"/>
          <a:lstStyle/>
          <a:p>
            <a:pPr marL="0" indent="0" algn="l">
              <a:lnSpc>
                <a:spcPts val="2117"/>
              </a:lnSpc>
              <a:buNone/>
            </a:pPr>
            <a:r>
              <a:rPr lang="en-US" sz="1323" dirty="0">
                <a:solidFill>
                  <a:srgbClr val="E5E0DF"/>
                </a:solidFill>
                <a:latin typeface="Roboto" pitchFamily="34" charset="0"/>
                <a:ea typeface="Roboto" pitchFamily="34" charset="-122"/>
                <a:cs typeface="Roboto" pitchFamily="34" charset="-120"/>
              </a:rPr>
              <a:t>Bene_CC_Strok_Pct</a:t>
            </a:r>
            <a:endParaRPr lang="en-US" sz="1323" dirty="0"/>
          </a:p>
        </p:txBody>
      </p:sp>
      <p:sp>
        <p:nvSpPr>
          <p:cNvPr id="32" name="Text 30"/>
          <p:cNvSpPr/>
          <p:nvPr/>
        </p:nvSpPr>
        <p:spPr>
          <a:xfrm>
            <a:off x="6719411" y="5589865"/>
            <a:ext cx="2031563" cy="268724"/>
          </a:xfrm>
          <a:prstGeom prst="rect">
            <a:avLst/>
          </a:prstGeom>
          <a:noFill/>
          <a:ln/>
        </p:spPr>
        <p:txBody>
          <a:bodyPr wrap="none" rtlCol="0" anchor="t"/>
          <a:lstStyle/>
          <a:p>
            <a:pPr marL="0" indent="0" algn="l">
              <a:lnSpc>
                <a:spcPts val="2117"/>
              </a:lnSpc>
              <a:buNone/>
            </a:pPr>
            <a:endParaRPr lang="en-US" sz="1323" dirty="0"/>
          </a:p>
        </p:txBody>
      </p:sp>
      <p:sp>
        <p:nvSpPr>
          <p:cNvPr id="33" name="Text 31"/>
          <p:cNvSpPr/>
          <p:nvPr/>
        </p:nvSpPr>
        <p:spPr>
          <a:xfrm>
            <a:off x="9094589" y="5589865"/>
            <a:ext cx="2035373" cy="268724"/>
          </a:xfrm>
          <a:prstGeom prst="rect">
            <a:avLst/>
          </a:prstGeom>
          <a:noFill/>
          <a:ln/>
        </p:spPr>
        <p:txBody>
          <a:bodyPr wrap="none" rtlCol="0" anchor="t"/>
          <a:lstStyle/>
          <a:p>
            <a:pPr marL="0" indent="0" algn="l">
              <a:lnSpc>
                <a:spcPts val="2117"/>
              </a:lnSpc>
              <a:buNone/>
            </a:pPr>
            <a:endParaRPr lang="en-US" sz="1323" dirty="0"/>
          </a:p>
        </p:txBody>
      </p:sp>
      <p:sp>
        <p:nvSpPr>
          <p:cNvPr id="34" name="Shape 32"/>
          <p:cNvSpPr/>
          <p:nvPr/>
        </p:nvSpPr>
        <p:spPr>
          <a:xfrm>
            <a:off x="3099253" y="3532227"/>
            <a:ext cx="33576" cy="2442329"/>
          </a:xfrm>
          <a:prstGeom prst="rect">
            <a:avLst/>
          </a:prstGeom>
          <a:solidFill>
            <a:srgbClr val="F2F2F3"/>
          </a:solidFill>
          <a:ln/>
        </p:spPr>
      </p:sp>
      <p:sp>
        <p:nvSpPr>
          <p:cNvPr id="35" name="Shape 33"/>
          <p:cNvSpPr/>
          <p:nvPr/>
        </p:nvSpPr>
        <p:spPr>
          <a:xfrm>
            <a:off x="2487162" y="6337715"/>
            <a:ext cx="378023" cy="378023"/>
          </a:xfrm>
          <a:prstGeom prst="roundRect">
            <a:avLst>
              <a:gd name="adj" fmla="val 20005"/>
            </a:avLst>
          </a:prstGeom>
          <a:solidFill>
            <a:srgbClr val="3D3D42"/>
          </a:solidFill>
          <a:ln w="7620">
            <a:solidFill>
              <a:srgbClr val="56565B"/>
            </a:solidFill>
            <a:prstDash val="solid"/>
          </a:ln>
        </p:spPr>
      </p:sp>
      <p:sp>
        <p:nvSpPr>
          <p:cNvPr id="36" name="Text 34"/>
          <p:cNvSpPr/>
          <p:nvPr/>
        </p:nvSpPr>
        <p:spPr>
          <a:xfrm>
            <a:off x="2602415" y="6369147"/>
            <a:ext cx="147518" cy="315039"/>
          </a:xfrm>
          <a:prstGeom prst="rect">
            <a:avLst/>
          </a:prstGeom>
          <a:noFill/>
          <a:ln/>
        </p:spPr>
        <p:txBody>
          <a:bodyPr wrap="none" rtlCol="0" anchor="t"/>
          <a:lstStyle/>
          <a:p>
            <a:pPr marL="0" indent="0" algn="ctr">
              <a:lnSpc>
                <a:spcPts val="2481"/>
              </a:lnSpc>
              <a:buNone/>
            </a:pPr>
            <a:r>
              <a:rPr lang="en-US" sz="1985" dirty="0">
                <a:solidFill>
                  <a:srgbClr val="E5E0DF"/>
                </a:solidFill>
                <a:latin typeface="Poppins" pitchFamily="34" charset="0"/>
                <a:ea typeface="Poppins" pitchFamily="34" charset="-122"/>
                <a:cs typeface="Poppins" pitchFamily="34" charset="-120"/>
              </a:rPr>
              <a:t>3</a:t>
            </a:r>
            <a:endParaRPr lang="en-US" sz="1985" dirty="0"/>
          </a:p>
        </p:txBody>
      </p:sp>
      <p:sp>
        <p:nvSpPr>
          <p:cNvPr id="37" name="Text 35"/>
          <p:cNvSpPr/>
          <p:nvPr/>
        </p:nvSpPr>
        <p:spPr>
          <a:xfrm>
            <a:off x="3302449" y="6348192"/>
            <a:ext cx="2520672" cy="315039"/>
          </a:xfrm>
          <a:prstGeom prst="rect">
            <a:avLst/>
          </a:prstGeom>
          <a:noFill/>
          <a:ln/>
        </p:spPr>
        <p:txBody>
          <a:bodyPr wrap="none" rtlCol="0" anchor="t"/>
          <a:lstStyle/>
          <a:p>
            <a:pPr marL="0" indent="0" algn="l">
              <a:lnSpc>
                <a:spcPts val="2481"/>
              </a:lnSpc>
              <a:buNone/>
            </a:pPr>
            <a:r>
              <a:rPr lang="en-US" sz="2000" b="1" dirty="0">
                <a:solidFill>
                  <a:srgbClr val="E5E0DF"/>
                </a:solidFill>
                <a:latin typeface="Poppins" pitchFamily="34" charset="0"/>
                <a:ea typeface="Poppins" pitchFamily="34" charset="-122"/>
                <a:cs typeface="Poppins" pitchFamily="34" charset="-120"/>
              </a:rPr>
              <a:t>Strategy</a:t>
            </a:r>
            <a:endParaRPr lang="en-US" sz="2000" b="1" dirty="0"/>
          </a:p>
        </p:txBody>
      </p:sp>
      <p:sp>
        <p:nvSpPr>
          <p:cNvPr id="38" name="Text 36"/>
          <p:cNvSpPr/>
          <p:nvPr/>
        </p:nvSpPr>
        <p:spPr>
          <a:xfrm>
            <a:off x="3302449" y="6763958"/>
            <a:ext cx="7394258" cy="537448"/>
          </a:xfrm>
          <a:prstGeom prst="rect">
            <a:avLst/>
          </a:prstGeom>
          <a:noFill/>
          <a:ln/>
        </p:spPr>
        <p:txBody>
          <a:bodyPr wrap="square" rtlCol="0" anchor="t"/>
          <a:lstStyle/>
          <a:p>
            <a:pPr marL="0" indent="0" algn="l">
              <a:lnSpc>
                <a:spcPts val="2117"/>
              </a:lnSpc>
              <a:buNone/>
            </a:pPr>
            <a:r>
              <a:rPr lang="en-US" dirty="0">
                <a:solidFill>
                  <a:srgbClr val="E5E0DF"/>
                </a:solidFill>
                <a:latin typeface="Roboto" pitchFamily="34" charset="0"/>
                <a:ea typeface="Roboto" pitchFamily="34" charset="-122"/>
                <a:cs typeface="Roboto" pitchFamily="34" charset="-120"/>
              </a:rPr>
              <a:t>Chosen features with a correlation greater than 0.2 with the target variable for further investigation and model development.</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2037993" y="2409371"/>
            <a:ext cx="8536424" cy="941763"/>
          </a:xfrm>
          <a:prstGeom prst="rect">
            <a:avLst/>
          </a:prstGeom>
          <a:noFill/>
          <a:ln/>
        </p:spPr>
        <p:txBody>
          <a:bodyPr wrap="none" rtlCol="0" anchor="t"/>
          <a:lstStyle/>
          <a:p>
            <a:pPr marL="0" indent="0">
              <a:lnSpc>
                <a:spcPts val="5468"/>
              </a:lnSpc>
              <a:buNone/>
            </a:pPr>
            <a:r>
              <a:rPr lang="en-US" sz="4374" b="1" dirty="0">
                <a:solidFill>
                  <a:srgbClr val="F2F2F3"/>
                </a:solidFill>
                <a:latin typeface="Poppins" pitchFamily="34" charset="0"/>
                <a:ea typeface="Poppins" pitchFamily="34" charset="-122"/>
                <a:cs typeface="Poppins" pitchFamily="34" charset="-120"/>
              </a:rPr>
              <a:t>Exploratory Data Analysis (EDA)</a:t>
            </a:r>
            <a:endParaRPr lang="en-US" sz="4374" b="1" dirty="0"/>
          </a:p>
        </p:txBody>
      </p:sp>
      <p:sp>
        <p:nvSpPr>
          <p:cNvPr id="5" name="Text 3"/>
          <p:cNvSpPr/>
          <p:nvPr/>
        </p:nvSpPr>
        <p:spPr>
          <a:xfrm>
            <a:off x="2037993" y="3795474"/>
            <a:ext cx="10554414" cy="1777365"/>
          </a:xfrm>
          <a:prstGeom prst="rect">
            <a:avLst/>
          </a:prstGeom>
          <a:noFill/>
          <a:ln/>
        </p:spPr>
        <p:txBody>
          <a:bodyPr wrap="square" rtlCol="0" anchor="t"/>
          <a:lstStyle/>
          <a:p>
            <a:pPr marL="0" indent="0">
              <a:lnSpc>
                <a:spcPts val="3499"/>
              </a:lnSpc>
              <a:buNone/>
            </a:pPr>
            <a:r>
              <a:rPr lang="en-US" sz="2187" dirty="0">
                <a:solidFill>
                  <a:srgbClr val="E5E0DF"/>
                </a:solidFill>
                <a:latin typeface="Roboto" pitchFamily="34" charset="0"/>
                <a:ea typeface="Roboto" pitchFamily="34" charset="-122"/>
                <a:cs typeface="Roboto" pitchFamily="34" charset="-120"/>
              </a:rPr>
              <a:t>During the EDA phase, we displayed histograms for the numeric columns to gain a better understanding of their distributions. Additionally, we presented count plots for the categorical columns, providing valuable insights into the frequency and trends within the data.</a:t>
            </a:r>
            <a:endParaRPr lang="en-US" sz="2187"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p:cNvPicPr>
            <a:picLocks noChangeAspect="1"/>
          </p:cNvPicPr>
          <p:nvPr/>
        </p:nvPicPr>
        <p:blipFill>
          <a:blip r:embed="rId3"/>
          <a:stretch>
            <a:fillRect/>
          </a:stretch>
        </p:blipFill>
        <p:spPr>
          <a:xfrm>
            <a:off x="2037993" y="726758"/>
            <a:ext cx="10208776" cy="677608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p:cNvPicPr>
            <a:picLocks noChangeAspect="1"/>
          </p:cNvPicPr>
          <p:nvPr/>
        </p:nvPicPr>
        <p:blipFill>
          <a:blip r:embed="rId3"/>
          <a:stretch>
            <a:fillRect/>
          </a:stretch>
        </p:blipFill>
        <p:spPr>
          <a:xfrm>
            <a:off x="2037993" y="723305"/>
            <a:ext cx="10208776" cy="6782872"/>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14514"/>
            <a:ext cx="14630400" cy="8231148"/>
          </a:xfrm>
          <a:prstGeom prst="rect">
            <a:avLst/>
          </a:prstGeom>
          <a:solidFill>
            <a:srgbClr val="050505"/>
          </a:solidFill>
          <a:ln/>
        </p:spPr>
      </p:sp>
      <p:sp>
        <p:nvSpPr>
          <p:cNvPr id="4" name="Text 2"/>
          <p:cNvSpPr/>
          <p:nvPr/>
        </p:nvSpPr>
        <p:spPr>
          <a:xfrm>
            <a:off x="2463697" y="941070"/>
            <a:ext cx="2194322" cy="274201"/>
          </a:xfrm>
          <a:prstGeom prst="rect">
            <a:avLst/>
          </a:prstGeom>
          <a:noFill/>
          <a:ln/>
        </p:spPr>
        <p:txBody>
          <a:bodyPr wrap="none" rtlCol="0" anchor="t"/>
          <a:lstStyle/>
          <a:p>
            <a:pPr marL="0" indent="0">
              <a:lnSpc>
                <a:spcPts val="2160"/>
              </a:lnSpc>
              <a:buNone/>
            </a:pPr>
            <a:r>
              <a:rPr lang="en-US" sz="2800" b="1" dirty="0">
                <a:solidFill>
                  <a:srgbClr val="F2F2F3"/>
                </a:solidFill>
                <a:latin typeface="Poppins" pitchFamily="34" charset="0"/>
                <a:ea typeface="Poppins" pitchFamily="34" charset="-122"/>
                <a:cs typeface="Poppins" pitchFamily="34" charset="-120"/>
              </a:rPr>
              <a:t>KDE Plot Analysis</a:t>
            </a:r>
            <a:endParaRPr lang="en-US" sz="2800" dirty="0"/>
          </a:p>
        </p:txBody>
      </p:sp>
      <p:sp>
        <p:nvSpPr>
          <p:cNvPr id="5" name="Text 3"/>
          <p:cNvSpPr/>
          <p:nvPr/>
        </p:nvSpPr>
        <p:spPr>
          <a:xfrm>
            <a:off x="1045028" y="1390769"/>
            <a:ext cx="6357257" cy="1965246"/>
          </a:xfrm>
          <a:prstGeom prst="rect">
            <a:avLst/>
          </a:prstGeom>
          <a:noFill/>
          <a:ln/>
        </p:spPr>
        <p:txBody>
          <a:bodyPr wrap="square" rtlCol="0" anchor="t"/>
          <a:lstStyle/>
          <a:p>
            <a:pPr marL="0" indent="0">
              <a:lnSpc>
                <a:spcPts val="2212"/>
              </a:lnSpc>
              <a:buNone/>
            </a:pPr>
            <a:r>
              <a:rPr lang="en-US" dirty="0">
                <a:solidFill>
                  <a:srgbClr val="E5E0DF"/>
                </a:solidFill>
                <a:latin typeface="Roboto"/>
                <a:ea typeface="Roboto"/>
                <a:cs typeface="Roboto" pitchFamily="34" charset="-120"/>
              </a:rPr>
              <a:t>The KDE plot for the target variable "Bene_Avg_Risk_Scre" displayed a right-skewed distribution, with a peak occurring at approximately 1.5. This observation suggests that the majority of the data points are concentrated towards the lower end of the scale, with fewer instances of higher values.</a:t>
            </a:r>
            <a:endParaRPr lang="en-US" dirty="0">
              <a:latin typeface="Roboto"/>
              <a:ea typeface="Roboto"/>
            </a:endParaRPr>
          </a:p>
        </p:txBody>
      </p:sp>
      <p:pic>
        <p:nvPicPr>
          <p:cNvPr id="6" name="Image 0" descr="preencoded.png"/>
          <p:cNvPicPr>
            <a:picLocks noChangeAspect="1"/>
          </p:cNvPicPr>
          <p:nvPr/>
        </p:nvPicPr>
        <p:blipFill>
          <a:blip r:embed="rId3"/>
          <a:stretch>
            <a:fillRect/>
          </a:stretch>
        </p:blipFill>
        <p:spPr>
          <a:xfrm>
            <a:off x="8712431" y="476885"/>
            <a:ext cx="4452025" cy="3399784"/>
          </a:xfrm>
          <a:prstGeom prst="rect">
            <a:avLst/>
          </a:prstGeom>
        </p:spPr>
      </p:pic>
      <p:sp>
        <p:nvSpPr>
          <p:cNvPr id="7" name="Text 4"/>
          <p:cNvSpPr/>
          <p:nvPr/>
        </p:nvSpPr>
        <p:spPr>
          <a:xfrm>
            <a:off x="2699657" y="4191714"/>
            <a:ext cx="2640534" cy="474465"/>
          </a:xfrm>
          <a:prstGeom prst="rect">
            <a:avLst/>
          </a:prstGeom>
          <a:noFill/>
          <a:ln/>
        </p:spPr>
        <p:txBody>
          <a:bodyPr wrap="none" rtlCol="0" anchor="t"/>
          <a:lstStyle/>
          <a:p>
            <a:pPr marL="0" indent="0">
              <a:lnSpc>
                <a:spcPts val="2160"/>
              </a:lnSpc>
              <a:buNone/>
            </a:pPr>
            <a:r>
              <a:rPr lang="en-US" sz="2800" b="1" dirty="0">
                <a:solidFill>
                  <a:srgbClr val="F2F2F3"/>
                </a:solidFill>
                <a:latin typeface="Poppins"/>
                <a:ea typeface="Poppins"/>
                <a:cs typeface="Poppins" pitchFamily="34" charset="-120"/>
              </a:rPr>
              <a:t>Box Plot Analysis</a:t>
            </a:r>
            <a:endParaRPr lang="en-US" sz="2800" dirty="0">
              <a:latin typeface="Poppins"/>
              <a:ea typeface="Poppins"/>
            </a:endParaRPr>
          </a:p>
        </p:txBody>
      </p:sp>
      <p:sp>
        <p:nvSpPr>
          <p:cNvPr id="8" name="Text 5"/>
          <p:cNvSpPr/>
          <p:nvPr/>
        </p:nvSpPr>
        <p:spPr>
          <a:xfrm>
            <a:off x="1233714" y="4841677"/>
            <a:ext cx="6400799" cy="2526744"/>
          </a:xfrm>
          <a:prstGeom prst="rect">
            <a:avLst/>
          </a:prstGeom>
          <a:noFill/>
          <a:ln/>
        </p:spPr>
        <p:txBody>
          <a:bodyPr wrap="square" rtlCol="0" anchor="t"/>
          <a:lstStyle/>
          <a:p>
            <a:pPr marL="0" indent="0">
              <a:lnSpc>
                <a:spcPts val="2212"/>
              </a:lnSpc>
              <a:buNone/>
            </a:pPr>
            <a:r>
              <a:rPr lang="en-US" dirty="0">
                <a:solidFill>
                  <a:srgbClr val="E5E0DF"/>
                </a:solidFill>
                <a:latin typeface="Roboto"/>
                <a:ea typeface="Roboto"/>
                <a:cs typeface="Roboto" pitchFamily="34" charset="-120"/>
              </a:rPr>
              <a:t>Upon examination of the boxplot, it became evident that outliers were present in the dataset. The lower whisker extended to approximately 0.5, the median (represented by the horizontal line inside the box) was around 1.5, and the upper whisker reached a value of approximately 3.5. These approximate values provide insights into the distribution of the data and highlight the presence of outliers beyond the upper whisker.</a:t>
            </a:r>
            <a:endParaRPr lang="en-US" dirty="0">
              <a:latin typeface="Roboto"/>
              <a:ea typeface="Roboto"/>
            </a:endParaRPr>
          </a:p>
        </p:txBody>
      </p:sp>
      <p:pic>
        <p:nvPicPr>
          <p:cNvPr id="9" name="Image 1" descr="preencoded.png"/>
          <p:cNvPicPr>
            <a:picLocks noChangeAspect="1"/>
          </p:cNvPicPr>
          <p:nvPr/>
        </p:nvPicPr>
        <p:blipFill>
          <a:blip r:embed="rId4"/>
          <a:stretch>
            <a:fillRect/>
          </a:stretch>
        </p:blipFill>
        <p:spPr>
          <a:xfrm>
            <a:off x="8712431" y="4191714"/>
            <a:ext cx="4452025" cy="3389500"/>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1718679" y="1364343"/>
            <a:ext cx="7541436" cy="1407886"/>
          </a:xfrm>
          <a:prstGeom prst="rect">
            <a:avLst/>
          </a:prstGeom>
          <a:noFill/>
          <a:ln/>
        </p:spPr>
        <p:txBody>
          <a:bodyPr wrap="none" rtlCol="0" anchor="t"/>
          <a:lstStyle/>
          <a:p>
            <a:pPr marL="0" indent="0">
              <a:lnSpc>
                <a:spcPts val="3281"/>
              </a:lnSpc>
              <a:buNone/>
            </a:pPr>
            <a:r>
              <a:rPr lang="en-US" sz="4000" b="1" dirty="0">
                <a:solidFill>
                  <a:srgbClr val="F2F2F3"/>
                </a:solidFill>
                <a:latin typeface="Poppins" pitchFamily="34" charset="0"/>
                <a:ea typeface="Poppins" pitchFamily="34" charset="-122"/>
                <a:cs typeface="Poppins" pitchFamily="34" charset="-120"/>
              </a:rPr>
              <a:t>Outlier Removal Strategy</a:t>
            </a:r>
            <a:endParaRPr lang="en-US" sz="4000" b="1" dirty="0"/>
          </a:p>
        </p:txBody>
      </p:sp>
      <p:sp>
        <p:nvSpPr>
          <p:cNvPr id="5" name="Text 3"/>
          <p:cNvSpPr/>
          <p:nvPr/>
        </p:nvSpPr>
        <p:spPr>
          <a:xfrm>
            <a:off x="2037993" y="2496457"/>
            <a:ext cx="10894236" cy="1219200"/>
          </a:xfrm>
          <a:prstGeom prst="rect">
            <a:avLst/>
          </a:prstGeom>
          <a:noFill/>
          <a:ln/>
        </p:spPr>
        <p:txBody>
          <a:bodyPr wrap="square" rtlCol="0" anchor="t"/>
          <a:lstStyle/>
          <a:p>
            <a:pPr marL="0" indent="0">
              <a:lnSpc>
                <a:spcPts val="2799"/>
              </a:lnSpc>
              <a:buNone/>
            </a:pPr>
            <a:r>
              <a:rPr lang="en-US" sz="2400" dirty="0">
                <a:solidFill>
                  <a:srgbClr val="E5E0DF"/>
                </a:solidFill>
                <a:latin typeface="Roboto" pitchFamily="34" charset="0"/>
                <a:ea typeface="Roboto" pitchFamily="34" charset="-122"/>
                <a:cs typeface="Roboto" pitchFamily="34" charset="-120"/>
              </a:rPr>
              <a:t>To address this, we decided to remove outliers greater than 4 standard deviations from the mean, aiming to mitigate the potential influence of extreme values on our analysis and modeling efforts.</a:t>
            </a:r>
            <a:endParaRPr lang="en-US" sz="2400"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p:cNvPicPr>
            <a:picLocks noChangeAspect="1"/>
          </p:cNvPicPr>
          <p:nvPr/>
        </p:nvPicPr>
        <p:blipFill>
          <a:blip r:embed="rId3"/>
          <a:srcRect t="11111" r="18966" b="6780"/>
          <a:stretch>
            <a:fillRect/>
          </a:stretch>
        </p:blipFill>
        <p:spPr>
          <a:xfrm>
            <a:off x="10895308" y="-15498"/>
            <a:ext cx="3735092" cy="8229600"/>
          </a:xfrm>
          <a:prstGeom prst="rect">
            <a:avLst/>
          </a:prstGeom>
        </p:spPr>
      </p:pic>
      <p:sp>
        <p:nvSpPr>
          <p:cNvPr id="5" name="Text 2"/>
          <p:cNvSpPr/>
          <p:nvPr/>
        </p:nvSpPr>
        <p:spPr>
          <a:xfrm>
            <a:off x="799148" y="587097"/>
            <a:ext cx="5327928" cy="665917"/>
          </a:xfrm>
          <a:prstGeom prst="rect">
            <a:avLst/>
          </a:prstGeom>
          <a:noFill/>
          <a:ln/>
        </p:spPr>
        <p:txBody>
          <a:bodyPr wrap="none" rtlCol="0" anchor="t"/>
          <a:lstStyle/>
          <a:p>
            <a:pPr marL="0" indent="0">
              <a:lnSpc>
                <a:spcPts val="5244"/>
              </a:lnSpc>
              <a:buNone/>
            </a:pPr>
            <a:r>
              <a:rPr lang="en-US" sz="4195" b="1" dirty="0">
                <a:solidFill>
                  <a:srgbClr val="F2F2F3"/>
                </a:solidFill>
                <a:latin typeface="Poppins" pitchFamily="34" charset="0"/>
                <a:ea typeface="Poppins" pitchFamily="34" charset="-122"/>
                <a:cs typeface="Poppins" pitchFamily="34" charset="-120"/>
              </a:rPr>
              <a:t>Model Building</a:t>
            </a:r>
            <a:endParaRPr lang="en-US" sz="4195" b="1" dirty="0"/>
          </a:p>
        </p:txBody>
      </p:sp>
      <p:pic>
        <p:nvPicPr>
          <p:cNvPr id="6" name="Image 1" descr="preencoded.png"/>
          <p:cNvPicPr>
            <a:picLocks noChangeAspect="1"/>
          </p:cNvPicPr>
          <p:nvPr/>
        </p:nvPicPr>
        <p:blipFill>
          <a:blip r:embed="rId4"/>
          <a:stretch>
            <a:fillRect/>
          </a:stretch>
        </p:blipFill>
        <p:spPr>
          <a:xfrm>
            <a:off x="799148" y="1964456"/>
            <a:ext cx="1065490" cy="1909643"/>
          </a:xfrm>
          <a:prstGeom prst="rect">
            <a:avLst/>
          </a:prstGeom>
        </p:spPr>
      </p:pic>
      <p:sp>
        <p:nvSpPr>
          <p:cNvPr id="7" name="Text 3"/>
          <p:cNvSpPr/>
          <p:nvPr/>
        </p:nvSpPr>
        <p:spPr>
          <a:xfrm>
            <a:off x="2184202" y="2177458"/>
            <a:ext cx="4822150" cy="332899"/>
          </a:xfrm>
          <a:prstGeom prst="rect">
            <a:avLst/>
          </a:prstGeom>
          <a:noFill/>
          <a:ln/>
        </p:spPr>
        <p:txBody>
          <a:bodyPr wrap="none" rtlCol="0" anchor="t"/>
          <a:lstStyle/>
          <a:p>
            <a:pPr marL="0" indent="0" algn="l">
              <a:lnSpc>
                <a:spcPts val="2622"/>
              </a:lnSpc>
              <a:buNone/>
            </a:pPr>
            <a:r>
              <a:rPr lang="en-US" sz="2098" b="1" dirty="0">
                <a:solidFill>
                  <a:srgbClr val="E5E0DF"/>
                </a:solidFill>
                <a:latin typeface="Poppins" pitchFamily="34" charset="0"/>
                <a:ea typeface="Poppins" pitchFamily="34" charset="-122"/>
                <a:cs typeface="Poppins" pitchFamily="34" charset="-120"/>
              </a:rPr>
              <a:t>Feature Selection and Preprocessing</a:t>
            </a:r>
            <a:endParaRPr lang="en-US" sz="2098" b="1" dirty="0"/>
          </a:p>
        </p:txBody>
      </p:sp>
      <p:sp>
        <p:nvSpPr>
          <p:cNvPr id="8" name="Text 4"/>
          <p:cNvSpPr/>
          <p:nvPr/>
        </p:nvSpPr>
        <p:spPr>
          <a:xfrm>
            <a:off x="2184202" y="2638111"/>
            <a:ext cx="7989451" cy="1022985"/>
          </a:xfrm>
          <a:prstGeom prst="rect">
            <a:avLst/>
          </a:prstGeom>
          <a:noFill/>
          <a:ln/>
        </p:spPr>
        <p:txBody>
          <a:bodyPr wrap="square" rtlCol="0" anchor="t"/>
          <a:lstStyle/>
          <a:p>
            <a:pPr marL="0" indent="0" algn="l">
              <a:lnSpc>
                <a:spcPts val="2685"/>
              </a:lnSpc>
              <a:buNone/>
            </a:pPr>
            <a:r>
              <a:rPr lang="en-US" dirty="0">
                <a:solidFill>
                  <a:srgbClr val="E5E0DF"/>
                </a:solidFill>
                <a:latin typeface="Roboto" pitchFamily="34" charset="0"/>
                <a:ea typeface="Roboto" pitchFamily="34" charset="-122"/>
                <a:cs typeface="Roboto" pitchFamily="34" charset="-120"/>
              </a:rPr>
              <a:t>We carefully selected the most relevant features based on the correlation analysis and preprocessed the data, including handling missing values, scaling numerical features, and one-hot encoding categorical features.</a:t>
            </a:r>
            <a:endParaRPr lang="en-US" dirty="0"/>
          </a:p>
        </p:txBody>
      </p:sp>
      <p:pic>
        <p:nvPicPr>
          <p:cNvPr id="9" name="Image 2" descr="preencoded.png"/>
          <p:cNvPicPr>
            <a:picLocks noChangeAspect="1"/>
          </p:cNvPicPr>
          <p:nvPr/>
        </p:nvPicPr>
        <p:blipFill>
          <a:blip r:embed="rId5"/>
          <a:stretch>
            <a:fillRect/>
          </a:stretch>
        </p:blipFill>
        <p:spPr>
          <a:xfrm>
            <a:off x="799148" y="4367575"/>
            <a:ext cx="1065490" cy="1909643"/>
          </a:xfrm>
          <a:prstGeom prst="rect">
            <a:avLst/>
          </a:prstGeom>
        </p:spPr>
      </p:pic>
      <p:sp>
        <p:nvSpPr>
          <p:cNvPr id="10" name="Text 5"/>
          <p:cNvSpPr/>
          <p:nvPr/>
        </p:nvSpPr>
        <p:spPr>
          <a:xfrm>
            <a:off x="2184202" y="4580578"/>
            <a:ext cx="2663904" cy="332899"/>
          </a:xfrm>
          <a:prstGeom prst="rect">
            <a:avLst/>
          </a:prstGeom>
          <a:noFill/>
          <a:ln/>
        </p:spPr>
        <p:txBody>
          <a:bodyPr wrap="none" rtlCol="0" anchor="t"/>
          <a:lstStyle/>
          <a:p>
            <a:pPr marL="0" indent="0" algn="l">
              <a:lnSpc>
                <a:spcPts val="2622"/>
              </a:lnSpc>
              <a:buNone/>
            </a:pPr>
            <a:r>
              <a:rPr lang="en-US" sz="2098" b="1" dirty="0">
                <a:solidFill>
                  <a:srgbClr val="E5E0DF"/>
                </a:solidFill>
                <a:latin typeface="Poppins" pitchFamily="34" charset="0"/>
                <a:ea typeface="Poppins" pitchFamily="34" charset="-122"/>
                <a:cs typeface="Poppins" pitchFamily="34" charset="-120"/>
              </a:rPr>
              <a:t>Model Comparison</a:t>
            </a:r>
            <a:endParaRPr lang="en-US" sz="2098" b="1" dirty="0"/>
          </a:p>
        </p:txBody>
      </p:sp>
      <p:sp>
        <p:nvSpPr>
          <p:cNvPr id="11" name="Text 6"/>
          <p:cNvSpPr/>
          <p:nvPr/>
        </p:nvSpPr>
        <p:spPr>
          <a:xfrm>
            <a:off x="2184202" y="5041231"/>
            <a:ext cx="7989451" cy="1022985"/>
          </a:xfrm>
          <a:prstGeom prst="rect">
            <a:avLst/>
          </a:prstGeom>
          <a:noFill/>
          <a:ln/>
        </p:spPr>
        <p:txBody>
          <a:bodyPr wrap="square" rtlCol="0" anchor="t"/>
          <a:lstStyle/>
          <a:p>
            <a:pPr marL="0" indent="0" algn="l">
              <a:lnSpc>
                <a:spcPts val="2685"/>
              </a:lnSpc>
              <a:buNone/>
            </a:pPr>
            <a:r>
              <a:rPr lang="en-US" dirty="0">
                <a:solidFill>
                  <a:srgbClr val="E5E0DF"/>
                </a:solidFill>
                <a:latin typeface="Roboto" pitchFamily="34" charset="0"/>
                <a:ea typeface="Roboto" pitchFamily="34" charset="-122"/>
                <a:cs typeface="Roboto" pitchFamily="34" charset="-120"/>
              </a:rPr>
              <a:t>We built and evaluated several models, including Linear Regression, Random Forest, KNN, and an Artificial Neural Network (ANN), to determine the most suitable approach for our predictive modeling objectives.</a:t>
            </a:r>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1399365" y="1281350"/>
            <a:ext cx="4443889" cy="555427"/>
          </a:xfrm>
          <a:prstGeom prst="rect">
            <a:avLst/>
          </a:prstGeom>
          <a:noFill/>
          <a:ln/>
        </p:spPr>
        <p:txBody>
          <a:bodyPr wrap="none" rtlCol="0" anchor="t"/>
          <a:lstStyle/>
          <a:p>
            <a:pPr marL="0" indent="0">
              <a:lnSpc>
                <a:spcPts val="4374"/>
              </a:lnSpc>
              <a:buNone/>
            </a:pPr>
            <a:r>
              <a:rPr lang="en-US" sz="3499" b="1" dirty="0">
                <a:solidFill>
                  <a:srgbClr val="F2F2F3"/>
                </a:solidFill>
                <a:latin typeface="Poppins" pitchFamily="34" charset="0"/>
                <a:ea typeface="Poppins" pitchFamily="34" charset="-122"/>
                <a:cs typeface="Poppins" pitchFamily="34" charset="-120"/>
              </a:rPr>
              <a:t>Evaluation Table</a:t>
            </a:r>
            <a:endParaRPr lang="en-US" sz="3499" b="1" dirty="0"/>
          </a:p>
        </p:txBody>
      </p:sp>
      <p:sp>
        <p:nvSpPr>
          <p:cNvPr id="5" name="Shape 3"/>
          <p:cNvSpPr/>
          <p:nvPr/>
        </p:nvSpPr>
        <p:spPr>
          <a:xfrm>
            <a:off x="2037993" y="2836545"/>
            <a:ext cx="10554414" cy="3556159"/>
          </a:xfrm>
          <a:prstGeom prst="roundRect">
            <a:avLst>
              <a:gd name="adj" fmla="val 2812"/>
            </a:avLst>
          </a:prstGeom>
          <a:noFill/>
          <a:ln w="7620">
            <a:solidFill>
              <a:srgbClr val="FFFFFF">
                <a:alpha val="24000"/>
              </a:srgbClr>
            </a:solidFill>
            <a:prstDash val="solid"/>
          </a:ln>
        </p:spPr>
      </p:sp>
      <p:sp>
        <p:nvSpPr>
          <p:cNvPr id="6" name="Shape 4"/>
          <p:cNvSpPr/>
          <p:nvPr/>
        </p:nvSpPr>
        <p:spPr>
          <a:xfrm>
            <a:off x="2045613" y="2844165"/>
            <a:ext cx="10539174" cy="992505"/>
          </a:xfrm>
          <a:prstGeom prst="rect">
            <a:avLst/>
          </a:prstGeom>
          <a:solidFill>
            <a:srgbClr val="FFFFFF">
              <a:alpha val="4000"/>
            </a:srgbClr>
          </a:solidFill>
          <a:ln/>
        </p:spPr>
      </p:sp>
      <p:sp>
        <p:nvSpPr>
          <p:cNvPr id="7" name="Text 5"/>
          <p:cNvSpPr/>
          <p:nvPr/>
        </p:nvSpPr>
        <p:spPr>
          <a:xfrm>
            <a:off x="2268022" y="2985016"/>
            <a:ext cx="2186583" cy="355402"/>
          </a:xfrm>
          <a:prstGeom prst="rect">
            <a:avLst/>
          </a:prstGeom>
          <a:noFill/>
          <a:ln/>
        </p:spPr>
        <p:txBody>
          <a:bodyPr wrap="none" rtlCol="0" anchor="t"/>
          <a:lstStyle/>
          <a:p>
            <a:pPr marL="0" indent="0">
              <a:lnSpc>
                <a:spcPts val="2799"/>
              </a:lnSpc>
              <a:buNone/>
            </a:pPr>
            <a:r>
              <a:rPr lang="en-US" sz="1750" b="1" dirty="0">
                <a:solidFill>
                  <a:srgbClr val="E5E0DF"/>
                </a:solidFill>
                <a:latin typeface="Roboto" pitchFamily="34" charset="0"/>
                <a:ea typeface="Roboto" pitchFamily="34" charset="-122"/>
                <a:cs typeface="Roboto" pitchFamily="34" charset="-120"/>
              </a:rPr>
              <a:t>Model</a:t>
            </a:r>
            <a:endParaRPr lang="en-US" sz="1750" dirty="0"/>
          </a:p>
        </p:txBody>
      </p:sp>
      <p:sp>
        <p:nvSpPr>
          <p:cNvPr id="8" name="Text 6"/>
          <p:cNvSpPr/>
          <p:nvPr/>
        </p:nvSpPr>
        <p:spPr>
          <a:xfrm>
            <a:off x="4906566" y="2985016"/>
            <a:ext cx="2182773" cy="355402"/>
          </a:xfrm>
          <a:prstGeom prst="rect">
            <a:avLst/>
          </a:prstGeom>
          <a:noFill/>
          <a:ln/>
        </p:spPr>
        <p:txBody>
          <a:bodyPr wrap="none" rtlCol="0" anchor="t"/>
          <a:lstStyle/>
          <a:p>
            <a:pPr marL="0" indent="0">
              <a:lnSpc>
                <a:spcPts val="2799"/>
              </a:lnSpc>
              <a:buNone/>
            </a:pPr>
            <a:r>
              <a:rPr lang="en-US" sz="1750" b="1" dirty="0">
                <a:solidFill>
                  <a:srgbClr val="E5E0DF"/>
                </a:solidFill>
                <a:latin typeface="Roboto" pitchFamily="34" charset="0"/>
                <a:ea typeface="Roboto" pitchFamily="34" charset="-122"/>
                <a:cs typeface="Roboto" pitchFamily="34" charset="-120"/>
              </a:rPr>
              <a:t>Mean Absolute Error</a:t>
            </a:r>
            <a:endParaRPr lang="en-US" sz="1750" dirty="0"/>
          </a:p>
        </p:txBody>
      </p:sp>
      <p:sp>
        <p:nvSpPr>
          <p:cNvPr id="9" name="Text 7"/>
          <p:cNvSpPr/>
          <p:nvPr/>
        </p:nvSpPr>
        <p:spPr>
          <a:xfrm>
            <a:off x="7541300" y="2985016"/>
            <a:ext cx="2182773" cy="355402"/>
          </a:xfrm>
          <a:prstGeom prst="rect">
            <a:avLst/>
          </a:prstGeom>
          <a:noFill/>
          <a:ln/>
        </p:spPr>
        <p:txBody>
          <a:bodyPr wrap="none" rtlCol="0" anchor="t"/>
          <a:lstStyle/>
          <a:p>
            <a:pPr marL="0" indent="0">
              <a:lnSpc>
                <a:spcPts val="2799"/>
              </a:lnSpc>
              <a:buNone/>
            </a:pPr>
            <a:r>
              <a:rPr lang="en-US" sz="1750" b="1" dirty="0">
                <a:solidFill>
                  <a:srgbClr val="E5E0DF"/>
                </a:solidFill>
                <a:latin typeface="Roboto" pitchFamily="34" charset="0"/>
                <a:ea typeface="Roboto" pitchFamily="34" charset="-122"/>
                <a:cs typeface="Roboto" pitchFamily="34" charset="-120"/>
              </a:rPr>
              <a:t>Mean Squared Error</a:t>
            </a:r>
            <a:endParaRPr lang="en-US" sz="1750" dirty="0"/>
          </a:p>
        </p:txBody>
      </p:sp>
      <p:sp>
        <p:nvSpPr>
          <p:cNvPr id="10" name="Text 8"/>
          <p:cNvSpPr/>
          <p:nvPr/>
        </p:nvSpPr>
        <p:spPr>
          <a:xfrm>
            <a:off x="10176034" y="2985016"/>
            <a:ext cx="2186583" cy="710803"/>
          </a:xfrm>
          <a:prstGeom prst="rect">
            <a:avLst/>
          </a:prstGeom>
          <a:noFill/>
          <a:ln/>
        </p:spPr>
        <p:txBody>
          <a:bodyPr wrap="square" rtlCol="0" anchor="t"/>
          <a:lstStyle/>
          <a:p>
            <a:pPr marL="0" indent="0">
              <a:lnSpc>
                <a:spcPts val="2799"/>
              </a:lnSpc>
              <a:buNone/>
            </a:pPr>
            <a:r>
              <a:rPr lang="en-US" sz="1750" b="1" dirty="0">
                <a:solidFill>
                  <a:srgbClr val="E5E0DF"/>
                </a:solidFill>
                <a:latin typeface="Roboto" pitchFamily="34" charset="0"/>
                <a:ea typeface="Roboto" pitchFamily="34" charset="-122"/>
                <a:cs typeface="Roboto" pitchFamily="34" charset="-120"/>
              </a:rPr>
              <a:t>Root Mean Squared Error</a:t>
            </a:r>
            <a:endParaRPr lang="en-US" sz="1750" dirty="0"/>
          </a:p>
        </p:txBody>
      </p:sp>
      <p:sp>
        <p:nvSpPr>
          <p:cNvPr id="11" name="Shape 9"/>
          <p:cNvSpPr/>
          <p:nvPr/>
        </p:nvSpPr>
        <p:spPr>
          <a:xfrm>
            <a:off x="2045613" y="3836670"/>
            <a:ext cx="10539174" cy="637103"/>
          </a:xfrm>
          <a:prstGeom prst="rect">
            <a:avLst/>
          </a:prstGeom>
          <a:solidFill>
            <a:srgbClr val="000000">
              <a:alpha val="4000"/>
            </a:srgbClr>
          </a:solidFill>
          <a:ln/>
        </p:spPr>
      </p:sp>
      <p:sp>
        <p:nvSpPr>
          <p:cNvPr id="12" name="Text 10"/>
          <p:cNvSpPr/>
          <p:nvPr/>
        </p:nvSpPr>
        <p:spPr>
          <a:xfrm>
            <a:off x="2268022" y="3977521"/>
            <a:ext cx="218658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Linear Regression</a:t>
            </a:r>
            <a:endParaRPr lang="en-US" sz="1750" dirty="0"/>
          </a:p>
        </p:txBody>
      </p:sp>
      <p:sp>
        <p:nvSpPr>
          <p:cNvPr id="13" name="Text 11"/>
          <p:cNvSpPr/>
          <p:nvPr/>
        </p:nvSpPr>
        <p:spPr>
          <a:xfrm>
            <a:off x="4906566" y="3977521"/>
            <a:ext cx="218277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0.278</a:t>
            </a:r>
            <a:endParaRPr lang="en-US" sz="1750" dirty="0"/>
          </a:p>
        </p:txBody>
      </p:sp>
      <p:sp>
        <p:nvSpPr>
          <p:cNvPr id="14" name="Text 12"/>
          <p:cNvSpPr/>
          <p:nvPr/>
        </p:nvSpPr>
        <p:spPr>
          <a:xfrm>
            <a:off x="7541300" y="3977521"/>
            <a:ext cx="218277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0.166</a:t>
            </a:r>
            <a:endParaRPr lang="en-US" sz="1750" dirty="0"/>
          </a:p>
        </p:txBody>
      </p:sp>
      <p:sp>
        <p:nvSpPr>
          <p:cNvPr id="15" name="Text 13"/>
          <p:cNvSpPr/>
          <p:nvPr/>
        </p:nvSpPr>
        <p:spPr>
          <a:xfrm>
            <a:off x="10176034" y="3977521"/>
            <a:ext cx="218658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0.408</a:t>
            </a:r>
            <a:endParaRPr lang="en-US" sz="1750" dirty="0"/>
          </a:p>
        </p:txBody>
      </p:sp>
      <p:sp>
        <p:nvSpPr>
          <p:cNvPr id="16" name="Shape 14"/>
          <p:cNvSpPr/>
          <p:nvPr/>
        </p:nvSpPr>
        <p:spPr>
          <a:xfrm>
            <a:off x="2045613" y="4473773"/>
            <a:ext cx="10539174" cy="637103"/>
          </a:xfrm>
          <a:prstGeom prst="rect">
            <a:avLst/>
          </a:prstGeom>
          <a:solidFill>
            <a:srgbClr val="FFFFFF">
              <a:alpha val="4000"/>
            </a:srgbClr>
          </a:solidFill>
          <a:ln/>
        </p:spPr>
      </p:sp>
      <p:sp>
        <p:nvSpPr>
          <p:cNvPr id="17" name="Text 15"/>
          <p:cNvSpPr/>
          <p:nvPr/>
        </p:nvSpPr>
        <p:spPr>
          <a:xfrm>
            <a:off x="2268022" y="4614624"/>
            <a:ext cx="218658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Random Forest</a:t>
            </a:r>
            <a:endParaRPr lang="en-US" sz="1750" dirty="0"/>
          </a:p>
        </p:txBody>
      </p:sp>
      <p:sp>
        <p:nvSpPr>
          <p:cNvPr id="18" name="Text 16"/>
          <p:cNvSpPr/>
          <p:nvPr/>
        </p:nvSpPr>
        <p:spPr>
          <a:xfrm>
            <a:off x="4906566" y="4614624"/>
            <a:ext cx="218277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0.185</a:t>
            </a:r>
            <a:endParaRPr lang="en-US" sz="1750" dirty="0"/>
          </a:p>
        </p:txBody>
      </p:sp>
      <p:sp>
        <p:nvSpPr>
          <p:cNvPr id="19" name="Text 17"/>
          <p:cNvSpPr/>
          <p:nvPr/>
        </p:nvSpPr>
        <p:spPr>
          <a:xfrm>
            <a:off x="7541300" y="4614624"/>
            <a:ext cx="218277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0.080</a:t>
            </a:r>
            <a:endParaRPr lang="en-US" sz="1750" dirty="0"/>
          </a:p>
        </p:txBody>
      </p:sp>
      <p:sp>
        <p:nvSpPr>
          <p:cNvPr id="20" name="Text 18"/>
          <p:cNvSpPr/>
          <p:nvPr/>
        </p:nvSpPr>
        <p:spPr>
          <a:xfrm>
            <a:off x="10176034" y="4614624"/>
            <a:ext cx="218658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0.283</a:t>
            </a:r>
            <a:endParaRPr lang="en-US" sz="1750" dirty="0"/>
          </a:p>
        </p:txBody>
      </p:sp>
      <p:sp>
        <p:nvSpPr>
          <p:cNvPr id="21" name="Shape 19"/>
          <p:cNvSpPr/>
          <p:nvPr/>
        </p:nvSpPr>
        <p:spPr>
          <a:xfrm>
            <a:off x="2045613" y="5110877"/>
            <a:ext cx="10539174" cy="637103"/>
          </a:xfrm>
          <a:prstGeom prst="rect">
            <a:avLst/>
          </a:prstGeom>
          <a:solidFill>
            <a:srgbClr val="000000">
              <a:alpha val="4000"/>
            </a:srgbClr>
          </a:solidFill>
          <a:ln/>
        </p:spPr>
      </p:sp>
      <p:sp>
        <p:nvSpPr>
          <p:cNvPr id="22" name="Text 20"/>
          <p:cNvSpPr/>
          <p:nvPr/>
        </p:nvSpPr>
        <p:spPr>
          <a:xfrm>
            <a:off x="2268022" y="5251728"/>
            <a:ext cx="218658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KNN</a:t>
            </a:r>
            <a:endParaRPr lang="en-US" sz="1750" dirty="0"/>
          </a:p>
        </p:txBody>
      </p:sp>
      <p:sp>
        <p:nvSpPr>
          <p:cNvPr id="23" name="Text 21"/>
          <p:cNvSpPr/>
          <p:nvPr/>
        </p:nvSpPr>
        <p:spPr>
          <a:xfrm>
            <a:off x="4906566" y="5251728"/>
            <a:ext cx="218277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0.194</a:t>
            </a:r>
            <a:endParaRPr lang="en-US" sz="1750" dirty="0"/>
          </a:p>
        </p:txBody>
      </p:sp>
      <p:sp>
        <p:nvSpPr>
          <p:cNvPr id="24" name="Text 22"/>
          <p:cNvSpPr/>
          <p:nvPr/>
        </p:nvSpPr>
        <p:spPr>
          <a:xfrm>
            <a:off x="7541300" y="5251728"/>
            <a:ext cx="218277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0.090</a:t>
            </a:r>
            <a:endParaRPr lang="en-US" sz="1750" dirty="0"/>
          </a:p>
        </p:txBody>
      </p:sp>
      <p:sp>
        <p:nvSpPr>
          <p:cNvPr id="25" name="Text 23"/>
          <p:cNvSpPr/>
          <p:nvPr/>
        </p:nvSpPr>
        <p:spPr>
          <a:xfrm>
            <a:off x="10176034" y="5251728"/>
            <a:ext cx="218658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0.299</a:t>
            </a:r>
            <a:endParaRPr lang="en-US" sz="1750" dirty="0"/>
          </a:p>
        </p:txBody>
      </p:sp>
      <p:sp>
        <p:nvSpPr>
          <p:cNvPr id="26" name="Shape 24"/>
          <p:cNvSpPr/>
          <p:nvPr/>
        </p:nvSpPr>
        <p:spPr>
          <a:xfrm>
            <a:off x="2045613" y="5747980"/>
            <a:ext cx="10539174" cy="637103"/>
          </a:xfrm>
          <a:prstGeom prst="rect">
            <a:avLst/>
          </a:prstGeom>
          <a:solidFill>
            <a:srgbClr val="FFFFFF">
              <a:alpha val="4000"/>
            </a:srgbClr>
          </a:solidFill>
          <a:ln/>
        </p:spPr>
      </p:sp>
      <p:sp>
        <p:nvSpPr>
          <p:cNvPr id="27" name="Text 25"/>
          <p:cNvSpPr/>
          <p:nvPr/>
        </p:nvSpPr>
        <p:spPr>
          <a:xfrm>
            <a:off x="2268022" y="5888831"/>
            <a:ext cx="218658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ANN</a:t>
            </a:r>
            <a:endParaRPr lang="en-US" sz="1750" dirty="0"/>
          </a:p>
        </p:txBody>
      </p:sp>
      <p:sp>
        <p:nvSpPr>
          <p:cNvPr id="28" name="Text 26"/>
          <p:cNvSpPr/>
          <p:nvPr/>
        </p:nvSpPr>
        <p:spPr>
          <a:xfrm>
            <a:off x="4906566" y="5888831"/>
            <a:ext cx="218277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0.183</a:t>
            </a:r>
            <a:endParaRPr lang="en-US" sz="1750" dirty="0"/>
          </a:p>
        </p:txBody>
      </p:sp>
      <p:sp>
        <p:nvSpPr>
          <p:cNvPr id="29" name="Text 27"/>
          <p:cNvSpPr/>
          <p:nvPr/>
        </p:nvSpPr>
        <p:spPr>
          <a:xfrm>
            <a:off x="7541300" y="5888831"/>
            <a:ext cx="218277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0.078</a:t>
            </a:r>
            <a:endParaRPr lang="en-US" sz="1750" dirty="0"/>
          </a:p>
        </p:txBody>
      </p:sp>
      <p:sp>
        <p:nvSpPr>
          <p:cNvPr id="30" name="Text 28"/>
          <p:cNvSpPr/>
          <p:nvPr/>
        </p:nvSpPr>
        <p:spPr>
          <a:xfrm>
            <a:off x="10176034" y="5888831"/>
            <a:ext cx="2186583"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NaN</a:t>
            </a:r>
            <a:endParaRPr lang="en-US" sz="1750"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2050" name="AutoShape 2" descr="data:image/png;base64,iVBORw0KGgoAAAANSUhEUgAAAkoAAAHHCAYAAABA5XcCAAAAOXRFWHRTb2Z0d2FyZQBNYXRwbG90bGliIHZlcnNpb24zLjcuMSwgaHR0cHM6Ly9tYXRwbG90bGliLm9yZy/bCgiHAAAACXBIWXMAAA9hAAAPYQGoP6dpAAB6sUlEQVR4nO3dd3RU1d7G8e9MeichJCEQEpoEBIK0UBQQUUBEUVREVETUqwKviHqv2MCrXvQqiAX1WgAbgqggKoJ0QUCki1IE6aQAgfQ+5/3jJAMjCZCQzCTh+aw1KzNnzpzzm3F0HvfeZ2+LYRgGIiIiInIGq6sLEBEREamqFJRERERESqGgJCIiIlIKBSURERGRUigoiYiIiJRCQUlERESkFApKIiIiIqVQUBIREREphYKSiIiISCkUlETkomCxWBg/fnyZX7dv3z4sFgvTp08/637Lly/HYrGwfPnyctUnIlWTgpKIOM306dOxWCxYLBZWrVp1xvOGYRAVFYXFYuG6665zQYUiIo4UlETE6by9vZkxY8YZ21esWMGhQ4fw8vJyQVUiImdSUBIRp7v22muZPXs2BQUFDttnzJhBu3btiIiIcFFlIiKOFJRExOkGDx7M8ePHWbRokX1bXl4eX375JbfffnuJr8nMzOTRRx8lKioKLy8vmjVrxquvvophGA775ebm8sgjj1CnTh0CAgK4/vrrOXToUInHPHz4MPfccw/h4eF4eXlx6aWXMnXq1Ip7o8Ds2bNp164dPj4+hIaGcscdd3D48GGHfRITExk2bBj169fHy8uLunXrcsMNN7Bv3z77PuvXr6d3796Ehobi4+NDw4YNueeeeyq0VhE5k7urCxCRi09MTAydO3fm888/p2/fvgD88MMPpKamctttt/HGG2847G8YBtdffz3Lli1j+PDhtGnThoULF/L4449z+PBhXnvtNfu+9957L59++im33347Xbp0YenSpfTr1++MGpKSkujUqRMWi4WRI0dSp04dfvjhB4YPH05aWhqjR4++4Pc5ffp0hg0bRocOHZgwYQJJSUm8/vrr/Pzzz2zatIlatWoBMHDgQH7//XdGjRpFTEwMycnJLFq0iAMHDtgfX3PNNdSpU4cnnniCWrVqsW/fPr7++usLrlFEzsEQEXGSadOmGYDx66+/Gm+99ZYREBBgZGVlGYZhGLfccotx5ZVXGoZhGNHR0Ua/fv3sr5s7d64BGC+88ILD8W6++WbDYrEYu3fvNgzDMDZv3mwAxkMPPeSw3+23324Axrhx4+zbhg8fbtStW9c4duyYw7633XabERQUZK9r7969BmBMmzbtrO9t2bJlBmAsW7bMMAzDyMvLM8LCwoyWLVsa2dnZ9v2+++47AzCeffZZwzAM48SJEwZgvPLKK6Uee86cOfbPTUScS11vIuISt956K9nZ2Xz33Xekp6fz3XffldrtNn/+fNzc3Pi///s/h+2PPvoohmHwww8/2PcDztjv761DhmHw1Vdf0b9/fwzD4NixY/Zb7969SU1NZePGjRf0/tavX09ycjIPPfQQ3t7e9u39+vUjNjaW77//HgAfHx88PT1Zvnw5J06cKPFYxS1P3333Hfn5+RdUl4iUjYKSiLhEnTp16NWrFzNmzODrr7+msLCQm2++ucR99+/fT2RkJAEBAQ7bmzdvbn+++K/VaqVx48YO+zVr1szh8dGjRzl58iTvvfcederUcbgNGzYMgOTk5At6f8U1/f3cALGxsfbnvby8ePnll/nhhx8IDw+nW7du/Pe//yUxMdG+f/fu3Rk4cCDPPfccoaGh3HDDDUybNo3c3NwLqlFEzk1jlETEZW6//Xbuu+8+EhMT6du3r73lpLLZbDYA7rjjDoYOHVriPq1bt3ZKLWC2ePXv35+5c+eycOFCnnnmGSZMmMDSpUu57LLLsFgsfPnll6xdu5Zvv/2WhQsXcs899zBx4kTWrl2Lv7+/02oVudioRUlEXObGG2/EarWydu3aUrvdAKKjozly5Ajp6ekO23fs2GF/vvivzWZjz549Dvvt3LnT4XHxFXGFhYX06tWrxFtYWNgFvbfimv5+7uJtxc8Xa9y4MY8++ig//vgj27ZtIy8vj4kTJzrs06lTJ1588UXWr1/PZ599xu+//87MmTMvqE4ROTsFJRFxGX9/f9555x3Gjx9P//79S93v2muvpbCwkLfeesth+2uvvYbFYrFfOVf89+9XzU2ePNnhsZubGwMHDuSrr75i27ZtZ5zv6NGj5Xk7Dtq3b09YWBjvvvuuQxfZDz/8wPbt2+1X4mVlZZGTk+Pw2saNGxMQEGB/3YkTJ86YBqFNmzYA6n4TqWTqehMRlyqt6+t0/fv358orr+Spp55i3759xMXF8eOPP/LNN98wevRo+5ikNm3aMHjwYN5++21SU1Pp0qULS5YsYffu3Wcc86WXXmLZsmXEx8dz33330aJFC1JSUti4cSOLFy8mJSXlgt6Xh4cHL7/8MsOGDaN79+4MHjzYPj1ATEwMjzzyCAC7du3iqquu4tZbb6VFixa4u7szZ84ckpKSuO222wD46KOPePvtt7nxxhtp3Lgx6enpvP/++wQGBnLttddeUJ0icnYKSiJS5VmtVubNm8ezzz7LrFmzmDZtGjExMbzyyis8+uijDvtOnTqVOnXq8NlnnzF37lx69uzJ999/T1RUlMN+4eHhrFu3jn//+998/fXXvP3229SuXZtLL72Ul19+uULqvvvuu/H19eWll17iX//6F35+ftx44428/PLL9vFYUVFRDB48mCVLlvDJJ5/g7u5ObGwsX3zxBQMHDgTMwdzr1q1j5syZJCUlERQURMeOHfnss89o2LBhhdQqIiWzGH9vzxURERERQGOUREREREqloCQiIiJSCgUlERERkVIoKImIiIiUQkFJREREpBQKSiIiIiKl0DxK5WSz2Thy5AgBAQFYLBZXlyMiIiLnwTAM0tPTiYyMxGo9d3uRglI5HTly5IwJ7ERERKR6OHjwIPXr1z/nfgpK5RQQEACYH3RgYKCLqxEREZHzkZaWRlRUlP13/FwUlMqpuLstMDBQQUlERKSaOd9hMxrMLSIiIlIKBSURERGRUigoiYiIiJRCY5QqWWFhIfn5+a4uQyqAh4cHbm5uri5DREScSEGpkhiGQWJiIidPnnR1KVKBatWqRUREhObOEhG5SCgoVZLikBQWFoavr69+WKs5wzDIysoiOTkZgLp167q4IhERcQYFpUpQWFhoD0m1a9d2dTlSQXx8fABITk4mLCxM3XAiIhcBlw/mnjJlCjExMXh7exMfH8+6devOuv/s2bOJjY3F29ubVq1aMX/+fIfnMzIyGDlyJPXr18fHx4cWLVrw7rvvnnGcNWvW0LNnT/z8/AgMDKRbt25kZ2dXyHsqHpPk6+tbIceTqqP4n6nGnYmIXBxcGpRmzZrFmDFjGDduHBs3biQuLo7evXvbuzf+bvXq1QwePJjhw4ezadMmBgwYwIABA9i2bZt9nzFjxrBgwQI+/fRTtm/fzujRoxk5ciTz5s2z77NmzRr69OnDNddcw7p16/j1118ZOXLkea35Uhbqbqt59M9UROTiYjEMw3DVyePj4+nQoQNvvfUWYC40GxUVxahRo3jiiSfO2H/QoEFkZmby3Xff2bd16tSJNm3a2FuNWrZsyaBBg3jmmWfs+7Rr146+ffvywgsv2F9z9dVX8/zzz5e79rS0NIKCgkhNTT1jZu6cnBz27t1Lw4YN8fb2Lvc5pOrRP1sRkertbL/fJXFZi1JeXh4bNmygV69ep4qxWunVqxdr1qwp8TVr1qxx2B+gd+/eDvt36dKFefPmcfjwYQzDYNmyZezatYtrrrkGMMeX/PLLL4SFhdGlSxfCw8Pp3r07q1atOmu9ubm5pKWlOdzk3GJiYpg8ebKryxARESkXlwWlY8eOUVhYSHh4uMP28PBwEhMTS3xNYmLiOfd/8803adGiBfXr18fT05M+ffowZcoUunXrBsBff/0FwPjx47nvvvtYsGABbdu25aqrruLPP/8std4JEyYQFBRkv0VFRZXrfVdVFovlrLfx48eX67i//vor999/f8UWKyIi4iQ17qq3N998k7Vr1zJv3jyio6P56aefGDFiBJGRkfTq1QubzQbAP/7xD4YNGwbAZZddxpIlS5g6dSoTJkwo8bhjx45lzJgx9sfFqw9XNJthkF9ow81iwd3NeTk2ISHBfn/WrFk8++yz7Ny5077N39/fft8wDAoLC3F3P/fXp06dOhVbqIiIiBO5rEUpNDQUNzc3kpKSHLYnJSURERFR4msiIiLOun92djZPPvkkkyZNon///rRu3ZqRI0cyaNAgXn31VeDU/DctWrRwOE7z5s05cOBAqfV6eXkRGBjocKsMh1Ky2JmYzoks515VFRERYb8FBQVhsVjsj3fs2EFAQAA//PAD7dq1w8vLi1WrVrFnzx5uuOEGwsPD8ff3p0OHDixevNjhuH/verNYLHzwwQfceOON+Pr60rRpU4eB9iIiIlWJy4KSp6cn7dq1Y8mSJfZtNpuNJUuW0Llz5xJf07lzZ4f9ARYtWmTfPz8/n/z8/DOuXnNzc7O3JMXExBAZGenQWgKwa9cuoqOjL/h9lcQwDLLyCs7rVmAzyMkvJDU7/7xfc7ZbRY7Vf+KJJ3jppZfYvn07rVu3JiMjg2uvvZYlS5awadMm+vTpQ//+/c8aOAGee+45br31VrZu3cq1117LkCFDSElJqbA6RUREKopLu97GjBnD0KFDad++PR07dmTy5MlkZmbau8Tuuusu6tWrZ+8Oe/jhh+nevTsTJ06kX79+zJw5k/Xr1/Pee+8BEBgYSPfu3Xn88cfx8fEhOjqaFStW8PHHHzNp0iTAbNF4/PHHGTduHHFxcbRp04aPPvqIHTt28OWXX1bK+8zOL6TFswsr5djn8se/e+PrWTH/mP/9739z9dVX2x+HhIQQFxdnf/z8888zZ84c5s2bx8iRI0s9zt13383gwYMB+M9//sMbb7zBunXr6NOnT4XUKSIiUlFcGpQGDRrE0aNHefbZZ0lMTKRNmzYsWLDAPmD7wIEDDq1DXbp0YcaMGTz99NM8+eSTNG3alLlz59KyZUv7PjNnzmTs2LH2Voro6GhefPFFHnjgAfs+o0ePJicnh0ceeYSUlBTi4uJYtGgRjRs3dt6br4bat2/v8DgjI4Px48fz/fffk5CQQEFBAdnZ2edsUWrdurX9fvGEn6XNnSUiIuJKLh/MPXLkyFJbH5YvX37GtltuuYVbbrml1ONFREQwbdq0c573iSeeKHGupsrg4+HGH//ufV775uYX8mdyBlaLheZ1Ay54gkMfj4pbZsPPz8/h8WOPPcaiRYt49dVXadKkCT4+Ptx8883k5eWd9TgeHh4Ojy0Wi71rVEREpCpxeVC6GFgslvPu/vL2cMO7KNx4urvh4cQr38rq559/5u677+bGG28EzBamffv2ubYoERGRClR1f4UvUlaLxR6O8gqqditL06ZN+frrr9m8eTNbtmzh9ttvV8uQiIjUKApKVZCnu/mPJb+waoeOSZMmERwcTJcuXejfvz+9e/embdu2ri5LRESkwrh0rbfqrDLXejuYksWJrDzCA70JD9R6YlWJ1noTEaneqs1ab1I6e4tSFe96ExERqekUlKogz+IxSlW8601ERKSmU1CqgopblKr6YG4REZGaTkGpCjo1mNvApiFkIiIiLqOgVAW5Wy1YLBYMjCp/5ZuIiEhNpqBUBVksFvs4JQ3oFhERcR0FpSrKPk5JLUoiIiIuo6BURXlWk9m5RUREajIFpSrK091cDDevQIO5RUREXEVBqYqqjnMp9ejRg9GjR9sfx8TEMHny5LO+xmKxMHfu3As+d0UdR0RE5HQKSlWUs+dS6t+/P3369CnxuZUrV2KxWNi6dWuZjvnrr79y//33V0R5duPHj6dNmzZnbE9ISKBv374Vei4REREFpSrKoygoFdhsFNoqv/tt+PDhLFq0iEOHDp3x3LRp02jfvj2tW7cu0zHr1KmDr69vRZV4VhEREXh5eTnlXCIicvFQUKqi3K1W3KzmOCVnzKV03XXXUadOHaZPn+6wPSMjg9mzZzNgwAAGDx5MvXr18PX1pVWrVnz++ednPebfu97+/PNPunXrhre3Ny1atGDRokVnvOZf//oXl1xyCb6+vjRq1IhnnnmG/Px8AKZPn85zzz3Hli1bsFjMuaaK6/1719tvv/1Gz5498fHxoXbt2tx///1kZGTYn7/77rsZMGAAr776KnXr1qV27dqMGDHCfi4REREAd1cXcFEwDMjPKvPLvGw5ZOcXkpcF3j4e5Tu3hy9YLOfczd3dnbvuuovp06fz1FNPYSl6zezZsyksLOSOO+5g9uzZ/Otf/yIwMJDvv/+eO++8k8aNG9OxY8dzHt9ms3HTTTcRHh7OL7/8QmpqqsN4pmIBAQFMnz6dyMhIfvvtN+677z4CAgL45z//yaBBg9i2bRsLFixg8eLFAAQFBZ1xjMzMTHr37k3nzp359ddfSU5O5t5772XkyJEOQXDZsmXUrVuXZcuWsXv3bgYNGkSbNm247777zvl+RETk4qCg5Az5WfCfyDK/rElFnPvJI+Dpd1673nPPPbzyyiusWLGCHj16AGa328CBA4mOjuaxxx6z7ztq1CgWLlzIF198cV5BafHixezYsYOFCxcSGWl+Fv/5z3/OGFf09NNP2+/HxMTw2GOPMXPmTP75z3/i4+ODv78/7u7uRERElHquGTNmkJOTw8cff4yfn/ne33rrLfr378/LL79MeHg4AMHBwbz11lu4ubkRGxtLv379WLJkiYKSiIjYqetN7GJjY+nSpQtTp04FYPfu3axcuZLhw4dTWFjI888/T6tWrQgJCcHf35+FCxdy4MCB8zr29u3biYqKsockgM6dO5+x36xZs+jatSsRERH4+/vz9NNPn/c5Tj9XXFycPSQBdO3aFZvNxs6dO+3bLr30Utzc3OyP69atS3JycpnOJSIiNZtalJzBw9ds2Smj4xm5HEnNIdDbg+ja5RwU7VG21w0fPpxRo0YxZcoUpk2bRuPGjenevTsvv/wyr7/+OpMnT6ZVq1b4+fkxevRo8vLyyldXCdasWcOQIUN47rnn6N27N0FBQcycOZOJEydW2DlO5+Hh2J1psViw2arPdAwiIlL5FJScwWI57+6v03n4emJkWcm1upXr9eVx66238vDDDzNjxgw+/vhjHnzwQSwWCz///DM33HADd9xxB2COOdq1axctWrQ4r+M2b96cgwcPkpCQQN26dQFYu3atwz6rV68mOjqap556yr5t//79Dvt4enpSWFh4znNNnz6dzMxMe6vSzz//jNVqpVmzZudVr4iICKjrrUo7fRkTw3DODN3+/v4MGjSIsWPHkpCQwN133w1A06ZNWbRoEatXr2b79u384x//ICkp6byP26tXLy655BKGDh3Kli1bWLlypUMgKj7HgQMHmDlzJnv27OGNN95gzpw5DvvExMSwd+9eNm/ezLFjx8jNzT3jXEOGDMHb25uhQ4eybds2li1bxqhRo7jzzjvt45NERETOh4JSFVYclGyG4ZS5lIoNHz6cEydO0Lt3b/uYoqeffpq2bdvSu3dvevToQUREBAMGDDjvY1qtVubMmUN2djYdO3bk3nvv5cUXX3TY5/rrr+eRRx5h5MiRtGnThtWrV/PMM8847DNw4ED69OnDlVdeSZ06dUqcosDX15eFCxeSkpJChw4duPnmm7nqqqt46623yv5hiIjIRc1iOKupooZJS0sjKCiI1NRUAgMDHZ7Lyclh7969NGzYEG9v7ws6z/aENPILbTQJ88fXUz2lrlaR/2xFRMT5zvb7XRK1KFVxp3e/iYiIiHMpKFVx9jXfqtHiuCIiIjWFglIV56EWJREREZdRUKri7C1KCkoiIiJOp6BUiSpinHxxUHLGwrhybrr2QUTk4qKgVAmKZ3zOyir7Qrh/Zx/MXWjoR7oKKP5n+vdZvUVEpGbS9eaVwM3NjVq1atnXDfP19cVisZTrWIZhQGE+NsMgPTPb3sIkzmUYBllZWSQnJ1OrVi2HNeJERKTmUlCqJMWr21fEIqvHU3MosBkY6Z54uesH2pVq1apl/2crIiI1n4JSJbFYLNStW5ewsDDy8/Mv6FjvfLmFDftP8HjvZvRpWreCKpSy8vDwUEuSiMhFRkGpkrm5uV3wj6ufry+H04/xV0qeZoMWERFxIg14qQaiQnwAOHgi28WViIiIXFwUlKqBqGBfAA6mXPhVdCIiInL+FJSqgQYhRUHphIKSiIiIMykoVQNRRUEpKS2XnPxCF1cjIiJy8VBQqgaCfT3w8zQHhB/SOCURERGnUVCqBiwWi71VSd1vIiIizqOgVE0UB6VDGtAtIiLiNApK1YT9yjd1vYmIiDiNglI1UTyX0oHjalESERFxFgWlauJUi5KCkoiIiLMoKFVFOWmQ79jF1qC2Jp0UERFxNgWlqmb+P+GVxrD9O4fN9YPNrre0nAJSsy5skV0RERE5PwpKVY2XPxTmwfZvHDb7eroT6u8JqPtNRETEWRSUqprm15t//1wMeZkOT9XXmm8iIiJOpaBU1dSNg1oNoCAbdi92eEqTToqIiDiXglJVY7GcalX6Y57DUw2Kpgg4mKK5lERERJyhSgSlKVOmEBMTg7e3N/Hx8axbt+6s+8+ePZvY2Fi8vb1p1aoV8+fPd3g+IyODkSNHUr9+fXx8fGjRogXvvvtuiccyDIO+fftisViYO3duRb2lC9PiBvPvroVQkGvfrCkCREREnMvlQWnWrFmMGTOGcePGsXHjRuLi4ujduzfJyckl7r969WoGDx7M8OHD2bRpEwMGDGDAgAFs27bNvs+YMWNYsGABn376Kdu3b2f06NGMHDmSefPmnXG8yZMnY7FYKu39lUu99hBQF/LSYc8y++birrcDGqMkIiLiFC4PSpMmTeK+++5j2LBh9pYfX19fpk6dWuL+r7/+On369OHxxx+nefPmPP/887Rt25a33nrLvs/q1asZOnQoPXr0ICYmhvvvv5+4uLgzWqo2b97MxIkTSz2Xy1it0Ly/eX/7qXBX3KJ06EQ2NpvhispEREQuKi4NSnl5eWzYsIFevXrZt1mtVnr16sWaNWtKfM2aNWsc9gfo3bu3w/5dunRh3rx5HD58GMMwWLZsGbt27eKaa66x75OVlcXtt9/OlClTiIiIOGetubm5pKWlOdwqVfE4pR3fQ6E5b1LdWt64WS3kFdg4mpF7lheLiIhIRXBpUDp27BiFhYWEh4c7bA8PDycxMbHE1yQmJp5z/zfffJMWLVpQv359PD096dOnD1OmTKFbt272fR555BG6dOnCDTfccF61TpgwgaCgIPstKirqfN9m+UR3Ad9QyDkJ+1YC4OFmpW6QN6ApAkRERJzB5V1vleHNN99k7dq1zJs3jw0bNjBx4kRGjBjB4sXm5fbz5s1j6dKlTJ48+byPOXbsWFJTU+23gwcPVlL1RaxuENvPvP/Hmd1vGqckIiJS+VwalEJDQ3FzcyMpKclhe1JSUqndYREREWfdPzs7myeffJJJkybRv39/WrduzciRIxk0aBCvvvoqAEuXLmXPnj3UqlULd3d33N3dARg4cCA9evQo8bxeXl4EBgY63Cpdi+Lut+/AVghAlKYIEBERcRqXBiVPT0/atWvHkiVL7NtsNhtLliyhc+fOJb6mc+fODvsDLFq0yL5/fn4++fn5WK2Ob83NzQ2bzQbAE088wdatW9m8ebP9BvDaa68xbdq0inp7Fy6mG3gHQeZROLAWgAaadFJERMRp3F1dwJgxYxg6dCjt27enY8eOTJ48mczMTIYNGwbAXXfdRb169ZgwYQIADz/8MN27d2fixIn069ePmTNnsn79et577z0AAgMD6d69O48//jg+Pj5ER0ezYsUKPv74YyZNmgSYrVIltVg1aNCAhg0bOumdnwd3T2h2LWz53Lz6Labrqdm51fUmIiJS6VwelAYNGsTRo0d59tlnSUxMpE2bNixYsMA+YPvAgQMOrUNdunRhxowZPP300zz55JM0bdqUuXPn0rJlS/s+M2fOZOzYsQwZMoSUlBSio6N58cUXeeCBB5z+/i5Y8+uLgtK30HuC1nsTERFxIothGJqQpxzS0tIICgoiNTW1cscr5efAK40hLwPuXUJyUEs6vrgEiwV2Pt8XT/caOR5fRESkUpT191u/slWdhzc0LZr/6Y9vqOPvhbeHFcOAIyc1oFtERKQyKShVB8VXv23/Fgta801ERMRZFJSqgyZXg7s3nNgLSdtOG9CtFiUREZHKpKBUHXj5Q5OiZVv+mEdUsDmXkiadFBERqVwKStVF8dpv2+edalFS15uIiEilUlCqLi7pDVYPOLqDWPcEAA6pRUlERKRSKShVFz61oFEPAC45vgyAgyc0RklERKQyKShVJ0VXv9U+uACAlMw8MnILXFmRiIhIjaagVJ006wcWN9ySfuNSnxRAM3SLiIhUJgWl6sSvNsR0BWCgz0ZAQUlERKQyKShVN0VXv/WwrQU0TklERKQyKShVN837AxYa5fxBBMfVoiQiIlKJFJSqm4AIiIoHoLfbegUlERGRSqSgVB0VXf3W122dJp0UERGpRApK1VHz/gB0sOwgMyURwzBcXJCIiEjNpKBUHdVqgK3uZbhZDLrZfuF4Zp6rKxIREamRFJSqKWtx95t1nRbHFRERqSQKStVVixsA6Gz9g8TEBBcXIyIiUjMpKFVXtRtzxKsRHpZCPPcsdHU1IiIiNZKCUjW2P7wXAJFHFrm4EhERkZpJQakay2h4LQBN0tdBbrqLqxEREal5FJSqsaDo1uyx1cWTfNil7jcREZGKpqBUjTWo7ccCWwcAbH/Mc3E1IiIiNY+CUjUWFuDFYjqZD/78EfI0TYCIiEhFUlCqxqxWC6lBLThkhGItyIY9S1xdkoiISI2ioFTN1a/tx4JCs/sNdb+JiIhUKAWlai4q2IcfCjuaD3YtgIJc1xYkIiJSgygoVXMNQnzZaDQl1b025KbBXytcXZKIiEiNoaBUzUWF+GJgZbVH0aDu7d+4tiAREZEaREGpmosK9gXgm9yicUo75kNhgQsrEhERqTkUlKq5qBAfABZlNcbwCYHsFNi/ysVViYiI1AwKStVckI8HAd7uFOJGWvQ15kZd/SYiIlIhFJSqOYvFYu9+2xt2lblxx3dgs7mwKhERkZpBQakGKO5+2+rRBtx9ICMJUva4tigREZEaQEGpBihuUdqfWgB148yNhze4sCIREZGaQUGpBmhQ2wxKB1OyoF5bc+PhjS6sSEREpGZQUKoBiluUDp7IhnrtzI1qURIREblgCko1QPEYpUMpWRiRRS1KiVuhIM+FVYmIiFR/Cko1QP2iFqX03AJOetUDn2AozIOkbS6uTEREpHpTUKoBvD3cqBPgBcDBk+p+ExERqSgKSjVEg5DiAd2nByUN6BYREbkQCko1RFSwOU7p4IkstSiJiIhUEAWlGiKqqEXpQEoWFA/oPrYLctJcWJWIiEj1pqBUQ9inCEjJAv86ENQAMCBhs0vrEhERqc4UlGqI4halQyeyzQ32iSfV/SYiIlJeCko1RPFcSodPZFNoMzROSUREpAIoKNUQdYN8cLdayCu0kZSWoyvfREREKoCCUg3hZrUQWavoyreULHNxXIsV0g5DWoKLqxMREameFJRqEPtcSieywcsf6jQ3nziiViUREZHyUFCqQYrHKR1MyTI3aEC3iIjIBVFQqkGK13w7eKI4KGmckoiIyIWoEkFpypQpxMTE4O3tTXx8POvWrTvr/rNnzyY2NhZvb29atWrF/PnzHZ7PyMhg5MiR1K9fHx8fH1q0aMG7775rfz4lJYVRo0bRrFkzfHx8aNCgAf/3f/9Hampqpbw/Z4kKOW0uJTjVonRkI9hsLqpKRESk+nJ5UJo1axZjxoxh3LhxbNy4kbi4OHr37k1ycnKJ+69evZrBgwczfPhwNm3axIABAxgwYADbtm2z7zNmzBgWLFjAp59+yvbt2xk9ejQjR45k3rx5ABw5coQjR47w6quvsm3bNqZPn86CBQsYPny4U95zZbEvY5JSNJdSWAtw94acVEj5y4WViYiIVE8WwzAMVxYQHx9Phw4deOuttwCw2WxERUUxatQonnjiiTP2HzRoEJmZmXz33Xf2bZ06daJNmzb2VqOWLVsyaNAgnnnmGfs+7dq1o2/fvrzwwgsl1jF79mzuuOMOMjMzcXd3P2fdaWlpBAUFkZqaSmBgYJnec2U5npFLuxcWY7HAb+N74+/lDh9eAwd/gRvfg7hBri5RRETEpcr6++3SFqW8vDw2bNhAr1697NusViu9evVizZo1Jb5mzZo1DvsD9O7d22H/Ll26MG/ePA4fPoxhGCxbtoxdu3ZxzTXXlFpL8QdWWkjKzc0lLS3N4VbVhPh50iDEF8OAVX8eMzdq4kkREZFyc2lQOnbsGIWFhYSHhztsDw8PJzExscTXJCYmnnP/N998kxYtWlC/fn08PT3p06cPU6ZMoVu3bqXW8fzzz3P//feXWuuECRMICgqy36Kios73bTqNxWKhZ2wYAMt2FHVdKiiJiIiUm8vHKFWGN998k7Vr1zJv3jw2bNjAxIkTGTFiBIsXLz5j37S0NPr160eLFi0YP358qcccO3Ysqamp9tvBgwcr8R2Unz0o7UzGMIxTA7oTt0JBngsrExERqX7OPRinEoWGhuLm5kZSUpLD9qSkJCIiIkp8TURExFn3z87O5sknn2TOnDn069cPgNatW7N582ZeffVVh2679PR0+vTpQ0BAAHPmzMHDw6PUWr28vPDy8irX+3Sm+EYh+Hq6kZyey+9H0mgZ2RB8giH7BCRtOxWcRERE5Jxc2qLk6elJu3btWLJkiX2bzWZjyZIldO7cucTXdO7c2WF/gEWLFtn3z8/PJz8/H6vV8a25ublhO+0S+bS0NK655ho8PT2ZN28e3t7eFfW2XMrL3Y2uTUIBWLI9GSyWU91vmqFbRESkTFze9TZmzBjef/99PvroI7Zv386DDz5IZmYmw4YNA+Cuu+5i7Nix9v0ffvhhFixYwMSJE9mxYwfjx49n/fr1jBw5EoDAwEC6d+/O448/zvLly9m7dy/Tp0/n448/5sYbbwROhaTMzEw+/PBD0tLSSExMJDExkcLCQud/CBXsqqLut6U7i8YpRRbP0K2gJCIiUhYu7XoD83L/o0eP8uyzz5KYmEibNm1YsGCBfcD2gQMHHFqHunTpwowZM3j66ad58sknadq0KXPnzqVly5b2fWbOnMnYsWMZMmQIKSkpREdH8+KLL/LAAw8AsHHjRn755RcAmjRp4lDP3r17iYmJqeR3XbmuLApKWw+d5FhGLqEa0C0iIlIuLp9HqbqqivMona7fGyv5/Ugar94Sx83NPOHVpoAFnjgA3lWvXhEREWeoVvMoSeVxmCbAPwyCGgAGJGx2aV0iIiLViYJSDVXc/fbTrqPkF9pOXe2m7jcREZHzpqBUQ8XVr0VtP0/Scwv4dV+KJp4UEREpBwWlGsrNaqF7szpAUfebPSjpyjcREZHzpaBUgxWPU1q6IxnqxoHFCmmHIb3k5WFERETEkYJSDXZF0zq4WS3sOZrJ/gwL1Ik1n1CrkoiIyHlRUKrBgnw86BATDBS1KmlAt4iISJkoKNVwDt1vGtAtIiJSJgpKNVxxUPrlrxSy67QxNx7ZCKeteyciIiIlU1Cq4RrX8ScqxIe8Qhur0uqAuzfkpELKX64uTUREpMpTUKrhLBYLPZsVdb/9ecK8+g3U/SYiInIeFJQuAj2bmwsML92RjBFZNKD7iK58ExERORcFpYtAfMMQfDzcSErL5ZBvC3OjWpRERETOSUHpIuDt4UbXJqEALEuvb25M2AoFeS6sSkREpOpTULpIFF/9Nme/J3jXgsJcSP7dtUWJiIhUcQpKF4nioLT5UCp5EZeZG9X9JiIiclYKSheJiCBvWtQNxDBgj0czc6OWMhERETkrBaWLSHGr0vLMBuYGtSiJiIiclYLSReTKoqA064g5sJujOyE33YUViYiIVG0KSheRNlG1CPHzZF+OP7l+9QADjmx2dVkiIiJVloLSRcTNaqHHJXUA+Msr1tyo7jcREZFSKShdZIq7337SOCUREZFzUlC6yHS7pA5uVgtL04omntSVbyIiIqVSULrIBPl40C46mN+MhtiwQtohSE90dVkiIiJVkoLSReiq2DCy8OawR3H3m1qVRERESqKgdBEqnk9pbW6MuUHjlEREREqkoHQRahLmT/1gHzYVNjY3KCiJiIiUSEHpImSxWOgZG8YWW1FQOrIRDMO1RYmIiFRB5QpKBw8e5NChQ/bH69atY/To0bz33nsVVphUritjw9hp1CcXT8hJhZS/XF2SiIhIlVOuoHT77bezbNkyABITE7n66qtZt24dTz31FP/+978rtECpHJ0b1cbDw4vfbDHmBnW/iYiInKFcQWnbtm107NgRgC+++IKWLVuyevVqPvvsM6ZPn16R9Ukl8fZwo2uT2my1NTI3KCiJiIicoVxBKT8/Hy8vLwAWL17M9ddfD0BsbCwJCQkVV51Uqitjw9hs04BuERGR0pQrKF166aW8++67rFy5kkWLFtGnTx8Ajhw5Qu3atSu0QKk8VzYLY4thBiUjYSsU5Lm4IhERkaqlXEHp5Zdf5n//+x89evRg8ODBxMXFATBv3jx7l5xUfZG1fPANb8pJww9LYS4k/+7qkkRERKoU9/K8qEePHhw7doy0tDSCg4Pt2++//358fX0rrDipfD2bh7FlVWO6u201Z+iOvMzVJYmIiFQZ5WpRys7OJjc31x6S9u/fz+TJk9m5cydhYWEVWqBUrp6xYWwu6n6zHdI4JRERkdOVKyjdcMMNfPzxxwCcPHmS+Ph4Jk6cyIABA3jnnXcqtECpXG2igtnj0QyAnP2/urgaERGRqqVcQWnjxo1cccUVAHz55ZeEh4ezf/9+Pv74Y954440KLVAql5vVQlCTeAB8Tv4JuenlP9jxPeZNRESkhihXUMrKyiIgIACAH3/8kZtuugmr1UqnTp3Yv39/hRYola9Dy1gOGaFYMODI5rK9OD8HtsyCqX3hzbbwdmc4trtS6hQREXG2cgWlJk2aMHfuXA4ePMjChQu55pprAEhOTiYwMLBCC5TK171pHbYWjVM6uXvt+b3o6E5YMBYmNoM598OB1eb2wlxY9VolVSoiIuJc5QpKzz77LI899hgxMTF07NiRzp07A2br0mWX6aqp6ibI14PjQS0BSD1bUMrPga1fmK1HUzrC2rch5yQERcGVT8GgT839ts6Ekwcrv3AREZFKVq7pAW6++WYuv/xyEhIS7HMoAVx11VXceOONFVacOE9A406w+UP8j20588mjO2HDdNjyOWSfMLdZ3OCSPtB+GDTuCVY3c3vDbrD3J1j9Blz7itPqFxERqQzlCkoAERERREREcOjQIQDq16+vySarsUvbd6Nwk4XahUfJTjmCT0AIbJ8H66ed6lYDs/Wo7V1w2R0QGHnmga541AxKGz+Gbo+Dv6aLEBGR6qtcXW82m41///vfBAUFER0dTXR0NLVq1eL555/HZrNVdI3iBE3qhbPPGgVA5uwHYFIsfH2fGZIsbtCsH9w+Gx7eAt3/WXJIAmjYHeq1g4Ics2tORESkGitXi9JTTz3Fhx9+yEsvvUTXrl0BWLVqFePHjycnJ4cXX3yxQouUymexWDgZ3BpSDhCasMLcGFgf2g0tvfWo5APBFY/BzMGw7gPo+jD4BJ/7dSIiIlWQxTAMo6wvioyM5N133+X666932P7NN9/w0EMPcfjw4QorsKpKS0sjKCiI1NTUGnOl34FNS/Gcew+/2RoR0fNBWnW/6dTYo7Kw2eDdrpD8B1z5NHR/vOKLFRERKYey/n6Xq+stJSWF2NjYM7bHxsaSkpJSnkNKFdDgsp78r/333Jf/KA9vrEOezVK+A1mtcPkY8/7atyEvs+KKFBERcaJyBaW4uDjeeuutM7a/9dZbtG7d+oKLEtd55OpLCPX35K+jmUz9eW/5D3TpjRDcELJTzCvmRKqSP76BlZOg7A3qInKRKVfX24oVK+jXrx8NGjSwz6G0Zs0aDh48yPz58+3Lm9RkNbHrrdiXGw7x2Owt+Hq6sfTRHkQEeZfvQBumw7cPQ0BdcxC4u1eF1ilSLoUF8FIDyM+Ee36EBvGurkhEnMgpXW/du3dn165d3HjjjZw8eZKTJ09y00038fvvv/PJJ5+U55BShdx0WT3aNqhFVl4h/5m/vfwHihsMAZGQnmDOwSRSFST/boYkcJz6QkSkBOVqUSrNli1baNu2LYWFhRV1yCqrJrcoAWw7nEr/t1ZhGPD5fZ3o3Lh2+Q605m1YOBaCY2DkBnAr99RdIhVj3fsw/zHzftPeMOQL19YjIk7llBalijZlyhRiYmLw9vYmPj6edevWnXX/2bNnExsbi7e3N61atWL+/PkOz2dkZDBy5Ejq16+Pj48PLVq04N1333XYJycnhxEjRlC7dm38/f0ZOHAgSUlJFf7eqquW9YIYEt8AgPHzfie/sJzzY7UbCr614cQ++H1OxRUoUl6H1p+6f3CteZWmiEgpXB6UZs2axZgxYxg3bhwbN24kLi6O3r17k5ycXOL+q1evZvDgwQwfPpxNmzYxYMAABgwYwLZt2+z7jBkzhgULFvDpp5+yfft2Ro8ezciRI5k3b559n0ceeYRvv/2W2bNns2LFCo4cOcJNN91U6e+3OnnsmmYE+3qwMymdT9bsL99BPP2g04Pm/VWT9KMkrnfo11P3c1Lh6AV0L4tIjefyoDRp0iTuu+8+hg0bZm/58fX1ZerUqSXu//rrr9OnTx8ef/xxmjdvzvPPP0/btm0drsJbvXo1Q4cOpUePHsTExHD//fcTFxdnb6lKTU3lww8/ZNKkSfTs2ZN27doxbdo0Vq9ezdq1Z1kU9iJTy9eTx3ub00C8tmgXyek55TtQh/vAM8CcV2nXDxVYoUgZZaVAyh7zfmTRAt77NU5JREpXpgEj52pxOXnyZJlOnpeXx4YNGxg7dqx9m9VqpVevXqxZs6bE16xZs4YxY8Y4bOvduzdz5861P+7SpQvz5s3jnnvuITIykuXLl7Nr1y5ee+01ADZs2EB+fj69evWyvyY2NpYGDRqwZs0aOnXqdMZ5c3Nzyc3NtT9OS0sr03utrgZ1iGLmrwfYeiiVl3/YycRb4879or/zqQUd74VVr8HKidDsWnMGbxFnK25Nqt3U/B4e2QQH1kDH+1xbl4hUWWVqUQoKCjrrLTo6mrvuuuu8j3fs2DEKCwsJDw932B4eHk5iYmKJr0lMTDzn/m+++SYtWrSgfv36eHp60qdPH6ZMmUK3bt3sx/D09KRWrVrnfd4JEyY4vNeoqKjzfp/VmZvVwnPXXwrAVxsPsWF/OScU7TQC3L3h8Ab4a3nFFShSFsVBqX4HaFD0P0T712g+JREpVZlalKZNm1ZZdVSoN998k7Vr1zJv3jyio6P56aefGDFiBJGRkQ6tSGUxduxYh5astLS0iyYsXdYgmFvb1+eL9Yd49pvfmTfyctysZWwR8q8DbYfCuv+ZrUqNr6ycYkXOxh6U2kO99mD1gPQjcPIABEe7tjYRqZJcOkYpNDQUNze3M642S0pKIiIiosTXREREnHX/7OxsnnzySSZNmkT//v1p3bo1I0eOZNCgQbz66qv2Y+Tl5Z3RVXi283p5eREYGOhwu5j8q08sgd7u/H4kjRnrDpTvIF1GgdUd9q2Eg2e/slGkwtkK4dAG8379DuDpC5FtzMcHSu7qFxFxaVDy9PSkXbt2LFmyxL7NZrOxZMkS+4zff9e5c2eH/QEWLVpk3z8/P5/8/HysVse35ubmhq3oiqt27drh4eHhcJydO3dy4MCBUs97savt78Wj1zQD4NWFO0nJzCv7QWpFQdxt5v2VEyuwOpHzcHQn5KWDhx+EtTC3FXe/KSiJSClcftXbmDFjeP/99/noo4/Yvn07Dz74IJmZmQwbNgyAu+66y2Gw98MPP8yCBQuYOHEiO3bsYPz48axfv56RI0cCEBgYSPfu3Xn88cdZvnw5e/fuZfr06Xz88cfceOONgDnWavjw4YwZM4Zly5axYcMGhg0bRufOnUscyC2mIfENiI0IIDU7n1cW7izfQbo+AhYr7FoAib9VbIEiZ1Pc7Vav7amJTxt0Mf/uV1ASkZK5PCgVd4k9++yztGnThs2bN7NgwQL7gO0DBw6QkJBg379Lly7MmDGD9957j7i4OL788kvmzp1Ly5Yt7fvMnDmTDh06MGTIEFq0aMFLL73Eiy++yAMPPGDf57XXXuO6665j4MCBdOvWjYiICL7++mvnvfFqyN3NyvMDzM/ZvBLuZNkPEtoEWgww7696rcJqEzmn08cnFStuUTq2EzKPO78mEanyKnQJk4tJTV/C5GwembWZOZsOExdVizkPdsFa1oHdib/Bu5ebLUsj10PtxpVTqMjppsTD0R1w2+cQe20J22dAbD/X1SciTlEtlzCR6mVs31j8vdzZcvAkX244VPYDRLQy19gybGpVEufIPmmGIXBsUQJoUDQuURNPikgJFJSkzMICvRndqykALy/YQWpWftkP0q1oUdItMyG1HGFLpCyObDT/1ooG/zDH56KLxilpQLeIlEBBScplaJcYmoT5czwzj0mLyjGwO6ojxFwBtnxY/WbFFyhyuuKFcOt3OPO54nFKCVsgL9N5NYlItaCgJOXi4Wbl30Uzdn+ydj9/HCnHki5XFE3gueEjyDhagdWJ/E3xvF1RHc98rlYDCKwPtoJTgUpEpIiCkpRblyah9GtdF5sB4+Zto8zXBTS6EiLbQkE2/PJO5RQpYhglX/F2uuiicUrqfhORv1FQkgvy1LXN8fFw49d9J5i7+XDZXmyxwBWPmvfXvW8OuBWpaMf3QM5JcPOC8FYl76OJJ0WkFApKckEia/kwsmcTAP4zfwfpOWUc2N3sWqjTHHLT4NcPKqFCuegVtyZFtgF3z5L3KZ548uCvUFjglLJEpHpQUJILdu8VDWkY6sfR9FzeWPJn2V5stZ4aq7T2bQ2mlYp3qGh8UkkDuYvViQXvWpCfCYlbnFKWiFQPCkpywbzc3RjX31w7a9rP+9hy8GTZDnDpTRAcA1nH4at7YcssTRkgFcc+PuksQclqPa37bW3l1yQi1YaCklSIHs3C6Ne6LgU2g1GfbypbF5ybO3T/l3l/53yYcz+8dilMbg1zH4JNn0HKXnNQrkhZ5GVC0u/m/bMFJdDEkyJSIndXFyA1x39ubMXmAyc5kJLFU3O28fptbbBYznN5kza3Q2A92L0I9v1szmlzcj9s3g+bPzP3CawH0V0hpitEX24ufXK+x5eL05FN5gzwgfUgqN7Z9y0OSgfWmqFc3y0RQUFJKlCQjwdvDL6MW/+3hnlbjnB501BubR91/gdo1N28AeSmw4FfYP8qMzgd2Qhph+G3L8wbgH+4OatydFeIudwcZ6IfNzld8fxJpU0LcLrIy8DdG7KOwfHdENq0cmsTkWpBQUkqVLvoYMZcfQmvLNzJuG9+p22DYJqE+Zf9QF4B0LSXeQOzC+XQr2Zo2v+zOTFgRhL8Pse8AQQ3hCFfQmiTintDUr2dbUbuv3P3hHrtzXC+f7WCkogAGqMkleCB7o3p0rg22fmFjPp8Ezn5hRd+UE8/aNQDej4Fw+bDEwfg7u+hx5PQsDu4+8CJvfDpTZCRfOHnqy7SE2Hjx5Cf4+pKqh6HiSbPIyiBBnSLyBkUlKTCuVktvDaoDSF+nmxPSOOlH3ZU/Ek8vM3uth7/gqHzYPRv5pVzJ/fDZ7dAbkbFn7OqsRXCzNth3ij4ZoQGu//dyf2QmQxWD6gbd36vsc/QrQHdImJSUJJKER7ozcRbzB+n6av3seiPpMo9oX8duONr8AmBhM3w5bCaP3Hgxo/g8Abz/rYvNWHn3xV3u0W0Ag+f83tN/Y5gscKJfZCWUGmliUj1oaAklebK2DDuvbwhAI9/uYWE1OzKPWHtxnD7F+aA3D9/hO/H1NxWloyjsPg5837xrNILxpozS4uprN1uAN6BEN7SvK/lTEQEBSWpZP/sE0urekGczMpn9MzNFNoqObhEdYCbp5qtAhs/gp9erdzzucriceb6ZRGtYOi30OIGsOXD7KGQeczV1VUNxUEpqmPZXhddFDwVlEQEBSWpZJ7uVt4cfBl+nm78sjeFt5burvyTxvaDa18x7y97wZywsibZv/rU3FL9XjMn7Lz+LajdxJxC4at7zfFLF7P8HEjYat4/n6kBTmefeFJBSUQUlMQJYkL9eOFGszvj9SW7WLc3pfJP2uFeuPwR8/63/we7F1f+OZ2hMB++f9S833ao2YIGZpfRrZ+Ahy/8tQxWvOy6GquChC1mC5tfHagVXbbXFgelpG2Qk1rxtYlItaKgJE5x42X1ualtPWwGPDxzEycy8yr/pD2fhVa3gq0Avhhq/nhWd7+8C8l/mIPWe413fC68BfR/3by/4r/w5yKnl1dlnD4+qayTkAaEQ0gjwDg1YaWIXLQUlMRpnr+hJQ1D/UhIzeGfX23FqOyB1lYr3DAFGnaDvAxz2oCTByr3nJUp9TAsm2Dev/rf4Bty5j6tb4X2wwEDvr6ver/fC1GegdynKx4gr3XfRC56CkriNH5e7rw5+DI83Cws+iOJT9bur/yTunvCoE8h7FJzJu9Pb4YsJ3T9VYaFYyE/E6Lioc2Q0vfrMwEi20L2CfjiLijIdV6NVcUFByVNPCkiJgUlcaqW9YJ4om9zAF74fjt/HEmr/JN6B8GQ2ebCqMd2wswh1W8m692L4Y9vzKv5+k00W8tK4+4Ft34EPsHmorALnnBenVVB6mFzULvFaq7fVh7FV74d3nBxBk0RsVNQEqe7p2sMPWPDyCuwMerzjWTlOWFiyKB65jpwXkHmrMtz7gebrfLPWxHyc2D+4+b9+AfMKQHOpVYDuOkDwALrp8KWmZVaYpVyuGiiybBLwasc6wyCOUbJLwwKc+HwxoqrTUSqHQUlcTqLxcIrN7cmLMCLPUczeW7eH845cXgLuO1Tc0mLP76BH5++8GMW5pvdM9u/q7zg9fPrkPIX+EdAj7Hn/7qmvaD7v8z7346GpN8rpbwqxz5/Ujm73cAcAG7vftM0ASIXMwUlcYna/l5Mvq0NFgvMWn+Qb7cccc6JG3aDG98176+dAmumlO31Npt59dzPb5jjnV6Khqm9YdYQmH0X5GVVbL0pf8HKieb9Pv8xpwEoi+7/hMZXQUE2zLoTcpzQ1elqBy9wfFIxTTwpIigoiQt1aRzKiB5NAHjy6984mFLBIaM0rW42rxoDWPgU/D6n9H0NA47ugnXvm0HjlUbwv26w6BnYvcgcXO1bG9w8Yfu38NF1kJFcMXUahtnlVpgLjXrApTeV/RhWN7jpfQisDyl74JuHau6yLgAFeeZaf3DhQal4PqUDv2gCT5GLmIKSuNToXk1pFx1Mem4BIz/fRH6hk8YNdfk/6Hg/5mX0/3C8DPzkQdj0KXx9P0xqDlM6wPzHYPs880oyzwC4pA/0/g888DM8thvu+sYcPH14A3xwFRzdeeE1bv/WHMTt5gnXTiz7fEDF/GrDrR+bXY7bvy17K1p1krQNCnLAu5Y5U/mFCG8Jnv6QmwrJ2yukPBGpftxdXYBc3NzdrLx+WxuufX0lWw6e5Pnv/uC56y/FUt5QcL4sFujzEqQdgR3fwee3meul7V0JJ/Y67uvmBQ3ioWF38xZ5mblsyOmiu8DwxfDZzebrP7waBn0GDa8oX325GaeuVuv6MIRe4I9+/XbmtAHzH4NFz0K9tqe6lmqSC5lo8u/c3M114vYsNbvfIlpeeH0iUu2oRUlcrn6wL/+9uTUAH6/Zz6RFu5xzYqsbDPwA6nc0l6rY+LEZcixu5rYrHjMXnH3igPm322PmAOG/h6RioU3g3sWnjvfJjbBlVvlqW/GyeYl7rWi44tHyv8fTdbgXWt0CRiHMHgbpSRVz3KrkQudP+jv7um+aeFLkYqWgJFVCn5Z1+fcNlwLw5tLdvL3cCYvnAnj4wOCZ0OYO6DQCbv8C/rUP7l0EVz1jDv728D7/4/mFwtB50GKAudbYnPth+ctlGxeU9Aesfdu83/e/Zo0VwWIxlzip0xwyEuHLe6DQCVMzOJM9KJVxIdzS2McpranZY7tEpFQKSlJl3NU5hif6xgLw3wU7+Wj1Puec2K82DJhiXlV2Se+yX1n2dx4+cPM06DrafLz8PzD3IXOg8bkYhrnora0AYq+DZn0urJa/8/SDQZ+YY2/2r4Klz1fs8V0p4yic2AdYKi4o1Wtnju1KT4CTTphJXkSqHAUlqVIe6N6Y/+tpjscZN+93vlh/0MUVlZPVClc/B9e9ZnblbZkBn94E2SfP/rotM80JMT18zTFFlSG0Kdzwlnn/58mw4/vKOY+zFbcm1WlmzsZeETx9IbKNeX+/pgkQuRgpKEmV88jVlzD88oYAPPHVVufNsVQZ2t8Dt88yW3D2rTTnXDpRSstE9olTk2B2e9ycXbuyXHojdHrIvD/nQUjZe/b9q4OK7nYrdnr3m4hcdBSUpMqxWCw83a85gzs2wGbAI7M2s/iPajzwuOnVcM8CCIiEozvgg17mNAJ/t+R5yDoGoZdA55GVX9fV/zYHnuemmuOVzqdrsCqzB6WOFXvcqjbxZG569Vl+R6QGUFCSKslisfDCgJYMaBNJgc3goRkbWfXnMVeXVX4Rrcwr4sJbQWYyTOvn2OV1eKO5JhuYi966e1Z+TW4ecPNUc86hIxth8bjKP2dlsRWeWpOtoq54KxYVb/49tgsyXfwd3DIT/tsY3ulsLngsIpVOQUmqLDerhVdviaP3peHkFdi47+P1rN+X4uqyyi+oHtzzAzTpZS4pMnMIrH3H/JH/fgxgQKtbzSvtnKVW1GlLurxtrllXHSX/Yc6S7hlgjlGqSL4h5pWCYK7r5wqGYa75N+cf5kztxS2Ty1821xsUkUqjoCRVmrublTcGX0a3S+qQnV/IsGm/8tuhVFeXVX5eATB4FrQbBhjmpJJT+5itA16BcM0Lzq+pWd9TXX3fPFT6GKqqrLjbrV5bc36sihbtwnFKNhssfNKcKBQg/gFzclRbgXlF5YfXmMvsiEilUFCSKs/L3Y3/3dGOjg1DSM8t4M6pv7AzMd3VZZWfm7t5NVzxenOH1pl/ez4DAeGuqemqceal8DnVdLzSofXm36gKHp9UzFUDugty4avhp+bVuuYF6Psy3PIR3PSBeXXfkY3wvytgzdsauyRSCRSUpFrw8XRj6t0diIuqxcmsfO748Bf2Hst0dVnlZ7GYS5PcMh08/CDmCugw3HX1uHuacz95B8Hh9bDkOdfVUh4VPSP33xUHpYQtkOek711Omrkkzu9fm3M53fQBdBllPmexQOtb4KG10Pgqc327hWPh4+vh5AHn1FdWBbnmDOeauFOqGQUlqTb8vdz5aFgHYiMCOJqey5D313LoRJary7owl94I//wL7pxbOV1GZREcDTcUtVyseQt2/uDaes5XVoo50BqgXgVPDVCsVhQERZndXcWhrDKlJ8K0a2HvT+bUEkNmm8Ho7wIj4Y6voN8kc+6tfSvh7S7mos5VKZAU5MKnA2FaX1g1ydXViJSJgpJUK7V8PflkeDyN6vhxJDWHOz74heS0HFeXdWE8vEtfP87Zml8H8Q+a9+c8ACerwYSfxVe7hTQ2Z1mvLA06mX8re0D3sT/NRZWTfgO/MBg2HxpfWfr+FovZGvnAKvMKvbx0+GYEfD4YMpIrt9bzYbOZ9exbaT5e+Zo5i7pINaGgJNVOnQAvPrs3nvrBPuw7nsUdH/5CSmY1G1NTlV39b4i8DHJOFq0HV0lXVdls5hV/F6qyu92KOWOB3EPrzcHZJw+YwW/4j1A37vxeW7sxDPsBej0Hbp6w6wd4uxP88U3l1Xs+lj4Pv80Gq7u5yHNeOvz0X9fWJFIGCkpSLdUN8mHGvZ0ID/RiV1IGQ6euIy1Hl0lXiOLxSl6B5kDzylgPbu9P8OZl8HocHPjlwo5VPBi+omfk/rviiScP/Vo54XHXQvioP2SnQGRbMySFNCzbMaxucPlouH+5OWdX1nH44i746j5z5ndnWz/1VFdb/zfg+jdPbT++x/n1iJSDgpJUWw1q+/LZvZ2o7efJb4dTGTbtV7UsVZSQhqetB/c67PqxYo6blwU//MsMBCf2QepBmH4t/PJe+cbU2GxwqGiW88puUQptZk7OmZ8FiVsr9tibPjW7yvKzoMnVMPRb8Ast//HCL4X7lsIVj4LFCr99YY5d2r2k4mo+l50LzAWeAXqMhcuGQKPu5jxitgJY8m/n1SJyARSUpFprEubPx8M7Eujtzob9J7j29ZX88tdxV5dVM7S4ATreb96f8w9IPXxhxzu4Dt69HH4pmuCy3d3mYHZbAfzwOHx9X9mvKDv+p7kEi7sPhLe8sPrOxWo9rfutgqYJMAz46RVzDI9RCHG3w+DPwcv/wo/t7glXPQv3/Gh246UfMRdm/m6MGVgr0+GN8OUwMGzQ5g7o/q9Tz/V6DrDAH3NPTesgUoUpKEm1d2lkEF880JlGdfxITMth8PtreWPJnxTaqtBVP9XVNS+YY2SyU8z5fAoLyn6MglxYPN5cEDhlj7nm3R1fQf/XzS6+3v8Bi5s5juWDXnBs9/kf+/SJJp0xIL4iJ560FcL8x2Bp0SSjl4+BAW+bS8tUpKgO5kDv4tC7/kNzsHhldX2d2AczbjVbxxr3hP6TzQHnxSJaQpvbzfuLnq1aV+eJlEBBSWqE2IhAvh15OQPb1sdmwKRFu7jzwxpwRZyruXuZYcYzwAwHy14s2+sTtsB7PWDVa2brQuvb4KE1ZvcLmD+gnUfA3d+Bf7i5FMn7V57/UioHnTQ+qdjpE09eyA98fg7MHgq/fgBYoO8r0GucY6CoSJ6+cO0rcOcc8KsDSdvgf90rfqB3Vgp8dgtkHjXHSN3yUcnB78onwd0b9v9sjs0SqcIUlKTG8PNyZ+KtcUy8JQ5fTzdW7zlO39dXsmKXLkW+ILUbw/VvmPdXTYLdi8/9msJ8WPFfeL+nGX58Q2HQp3DT/8Cn1pn7R3eBf/xkBpHcNJg1BBaNO3cLVnHXTWWPTypWt435A5913LyMvywMw5z5/Nhuswts+7fm1Wm3TIf4+yuj2jM17gn/WAkNuphXn31xFyx4smIGp+fnmOsXHtsFgfVgyBfgHVjyvkH1zaVYwFyMuTwtlSJOYjEMtXuWR1paGkFBQaSmphIYWMp/DMRldidnMHLGRnYULXXyQPfGPHrNJXi46f8Nyu27R8yrlXxrm105gZEl75e8A+Y+cGp1++b94brJ5zc4uTDfDEhrp5iPG3aDgVPBv86Z++amw4QowIBHd0JARHneVdlN6wf7V0Gv8WbwyEoxryjLLvqbdeJvj4ufP2GOQyrmFQi3zYCGVzin7tMVFpizr68uCsBR8WbLYVC98h3PZjO7Zn//2nxf9yyE8BZnf032SXijjfm59H8D2g0t37ml8uxdCX8tg27/NOd7qyHK+vtdJX41pkyZQkxMDN7e3sTHx7Nu3bqz7j979mxiY2Px9vamVatWzJ8/3+F5i8VS4u2VV16x77Nr1y5uuOEGQkNDCQwM5PLLL2fZsmWV8v7E+ZqE+TN3RFfu6NQAgHdX7GHQ/9ZU/5m8Xan3hFOXnH9175mtALZCWP0m/K+bGZK8g8xlN2795Pyv4HLzgD7/gZunmku77P0J3ute8qDfwxsBA4IaOC8kwalxSovHm+/1kwHmwOXvHzXHG62dAltmwK4FcPAXc8B51rFTIcnD1xz3NewH14QkMMdzXfO8GdS8gsw6/3cF7FlavuMtHndqqZVBn547JIHZstjtcfP+8gnOWxpGzk9OKnxxJ6yceOoCjIuUy4PSrFmzGDNmDOPGjWPjxo3ExcXRu3dvkpNLnlF29erVDB48mOHDh7Np0yYGDBjAgAED2LZtm32fhIQEh9vUqVOxWCwMHDjQvs91111HQUEBS5cuZcOGDcTFxXHdddeRmJhY6e9ZnMPbw40XBrTinSFtCfB2Z+OBk1z7+koW/q5/xuXi4Q23fmQuqbH/Z1jx0qnnUv6C6f3gx6ehMNe8xP2hX8xlN8oz7qblQPPy9tpNIe0wTO1jjuc5vQHcWfMnlVSbdxC4eUFAXQhrAdFdIfY6uOxOcw2/XuPNVpJbP4G7v4cHV8OYHfBUIjyVYHYzRlTyVXrnI7Yf/GMFRLQ2A/AnN8Hyl8o2Eei690+1TN3wljkFwPnqcC/UagDpCacW/pWq4ec3Ts29tfZts2v1IuXyrrf4+Hg6dOjAW2+Zc7bYbDaioqIYNWoUTzzxxBn7Dxo0iMzMTL777tRgz06dOtGmTRvefbfk1DtgwADS09NZssScQ+TYsWPUqVOHn376iSuuMP+PLj09ncDAQBYtWkSvXr3OWbe63qqXgylZjPx8E1sOngRgaOdoxl7bHG8PF6+vVh399qXZzYIF7vzaDEk/PmNe5eTpb17F1vauihmYnJMG3zxkjucBczD4da+Zg5NnDDJbbfq8BJ0evPBzlYXNZr6/yhp87Wz5ObDgX7Bhuvm4cU+zNfBcS8LsmG+OJzNs0PPpUy1EZbF1Nnx9r3nBwMObL2z+KKkY6YnwxmXmv9PuPlCQbf571/4e59VwfI/535YmvSr837Nq1fWWl5fHhg0bHIKJ1WqlV69erFlT8uW3a9asOSPI9O7du9T9k5KS+P777xk+/NTK7LVr16ZZs2Z8/PHHZGZmUlBQwP/+9z/CwsJo165dicfJzc0lLS3N4SbVR1SIL7P/0Zn7uzUC4KM1+xn4zmr+Oprh4sqqoVY3Q9uhgAGf3mx2OeVnQcwVZstJu6EV9x8270CzVebq582JE7fOPHVpu7OWLimJ1VpzQhKYrYX9X4cB75o/jHuWml1xB88yDOLQBnOJG8NmBuMrHivfuVsONLsi89LNCwDE9Vb81/x3un5H82pMMCeedeag+6UvwGc3m2PpXMylQenYsWMUFhYSHh7usD08PLzULrDExMQy7f/RRx8REBDATTfdZN9msVhYvHgxmzZtIiAgAG9vbyZNmsSCBQsIDg4u8TgTJkwgKCjIfouKiirLW5UqwNPdypPXNmfa3R0I8fPk9yNp9H9zFXM3XeBEihejvi9D2KXmuBt3b+jzMtw1D4KjK/5cFgt0/T/z+MWXtr97hdlV5OYJEa0q/pwXqzaDi7o8m5hdntP6wtp3zpwKIeUvc66kgmzz//j7vVb+4Gi1musLgjnHk5Y2ca3je2DjR+b9XuPNEOwTYs6P9cdc59SQsMUc8wZmkHYxl49RqmxTp05lyJAheHufGrFvGAYjRowgLCyMlStXsm7dOgYMGED//v1JSEgo8Thjx44lNTXVfjt4sBqsqi4lujI2jPn/dwXxDUPIzCtk9KzNPD57C1l5ukT5vHn4wJDZcOVT5hVwnR4wf/AqU8MrzLE99TtCftHA37px5lxPUnHCW5hrxRXPmr7gCXPOp5yiVvTM42ZLYtYxc2zTLdMvfLLPRj2g8VXm+SpjbUE5f0tfMP85NL0GYrqCp9+pru1Vk50zQWjxJKwtB1aJ/xFyaVAKDQ3Fzc2NpKQkh+1JSUlERJR8FUtERMR5779y5Up27tzJvffe67B96dKlfPfdd8ycOZOuXbvStm1b3n77bXx8fPjoo49KPK+XlxeBgYEON6m+IoK8mXFfJx6+qikWC8zecEjLn5RVUD3o/k8Ibeq8cwZGmoOjO/7DfNz8eued+2LiFWBOF9D3FfNKtj++MScOPbQBZg42Z1gPijLDsldAxZzz6qKlTX6fc2r9PnGuI5uKWnIscNW4U9s73GuOP0z6Df5cVLk17F8Df/5oztZ/5VOVe67z5NKg5OnpSbt27eyDrMEczL1kyRI6d+5c4ms6d+7ssD/AokWLStz/ww8/pF27dsTFxTlsz8oyLxG3/u3/gK1WKzabrVzvRaofN6uFR66+hBn3diIi0Jt9x7MY9N5anpm7jYxctS5VWe6ecO1/Yewhs0tOKofFYk6Eec8CCKxvhqMPeppTCXgHwZAvK3ZahohWEHebeV9Lm7jG4vHm39aDHK/K9A0x12YEc5b9ymIYp8YkXXaHOdltFeDyrrcxY8bw/vvv89FHH7F9+3YefPBBMjMzGTZsGAB33XUXY8eOte//8MMPs2DBAiZOnMiOHTsYP34869evZ+TIkQ7HTUtLY/bs2We0JoEZtoKDgxk6dChbtmxh165dPP744+zdu5d+/fpV7huWKqdz49r8OKYbgzua484+Wbuf3q/9xE+a0btqq6iWDDm7+u3hgZWnlp1x8zTnXwqLrfhzXfmUOe3C/lVmq4I4z55l8Ndy85/vlU+e+XznEWbr4oHVcGBt5dSwe7G5PJCbl+NCyi7m8qA0aNAgXn31VZ599lnatGnD5s2bWbBggX3A9oEDBxzGDXXp0oUZM2bw3nvvERcXx5dffsncuXNp2dJxTpKZM2diGAaDBw8+45yhoaEsWLCAjIwMevbsSfv27Vm1ahXffPPNGa1PcnEI9PZgwk2t+ezeeOoH+3D4ZDZ3TV3H47O3kJpVAcs7iFRnviFw+2wY+KE5UWbM5ZVznlpREF/UrbpoXNnmc5Lys9lOtSa1H17yRRmBkeZgf6icViWbDZYUDerveF/5Z4mvBC6fR6m60jxKNVdmbgGvLNzJR2v2YRgQFuDFCwNacs2lTpz9WeRilX0CXm8DOSfh+reg7Z2urqjm2/a1Obv8ueayOr4H3mwHGOZUIOGXVkIN/vDw1nPP4XUBqtU8SiJVkZ+XO+Ovv5TZ/+hMo1A/ktNzuf+TDYz6fBPHM3JdXZ5IzeYTfGriymUvQp6WHapUhfmnrjTsMursE37WbgwtbjDvr5pcgTUUmP+sATqPrNSQVB4KSiKlaB8TwvyHr+CB7o2xWuDbLUe4+rWf+HbLEdQQK1KJOt5nruGXngC/vOPqamq2jR+b82L51THHIZ3L5Y+Yf7d9Zc6tVBG2zIDju835ms6nBidTUBI5C28PN57oG8vcEV2JjQggJTOPUZ9v4v5PNpCcdvGufSRSqdy94KpnzPurJptzN0nFy8uEFS+b97v9E7z8z/2ayDbmEjdG0SLYFyo/B5YX1XDFo+Zs/FWMgpLIeWhdvxbzRl7O6F5NcbdaWPRHEr0mrWD2+oNqXRKpDC1vNie0zE2Dn15xdTU109q3ISMJgmNOXf5/Pi4fY/7d9ClklLyA/XlbPxXSDkFAJHQYfu79XUBBSeQ8ebpbGd3rEr4ddTmt6gWRllPA419uZei0Xzl0QuMoRCrU6Uub/PoBpOx1bT01TVYK/PyGef/Kp835yc5XzOXmGosFOWbYKq/cdFg50bzf41/mjP9VkIKSSBk1rxvInIe68ETfWDzdrfy06yjXvPYTryzcwYnMPFeXJ1JzNL7S7Oax5bt2aZOCPPPy9Zpk5USztS6iVdnXU7NYTo1V+vVDyEktXw1r3zGXwglpBG2GlO8YTqCgJFIO7m5WHujemB8evoIOMcFk5RUyZdkeLn95qQKTSEXqVbS0ybav4LATlzYpLDAnQPz6fng5Bv4bYw58rgld7ScPwrr3zPu9xpdvncZL+kKdWDNs/fph2V+flXJqjNOVT4GbR9mP4SQKSiIXoHEdf774R2feu7MdLeoGknlaYPrvgh2kKDCJXJi6rc0lNQDmjijqhvurcs5lGHB4I/zwBExqDp8OhK2zzEWYc1Jh3ij49CYzaFRnyydAYR7EXGEuRlweVit0HW3eX/sO5GeX7fWrXjNDVngruPSm8tXgJJpwspw04aT8nWEYLPojicmL/+SPBHOldT9PN4Z2ieHeKxoR4leGMQAicsrJA/B2Z8jLOLWtVvSprrmG3cz5l8orZS/8NtsMRcd3n9ruE2J2S7W6BQ6tM1e1L8gxJ0W85nloN8zshqpOkrfDO13AsMG9S6F+u/IfqzAf3mgLqQeg30Rz8dzzkZYAb7QxP8vbv4BLepe/hnIo6++3glI5KShJaQzDYPH2ZCYv3sXvR8zA5FsUmO5TYBIpn5S/zO63PcvNhXltpy0tZLFCZFszNDW+0hxofK6unMzj8PvXsPULMwQVc/eB2GvNVqzGPR2Pc2w3fDMCDhatddawG1z/pnnVWHXx+WDYOR+aXw+DPrnw4/3yHvzwuBlcR20EN/dzv+a7R8yr3aLi4Z6FTg+bCkpOoqAk56LAJFJJcjNg/8+wZ6m5mOuxnY7PewaYV2YVB6faTcwf47wsMyT8Ntscf2QrMPe3WKFhdzMcNb/u7Asu2wrhl/+Z65IVZIOHH1z9nLlGWnnG+jjTgbUwtTdY3GDELxDa9MKPmZcFk1uZg7Jv+gBa33L2/VP+grc6mJ/93fMhpuuF11BGCkpOoqAk56u0wHRX5xjuu6Ihtf29XFyhSDWXeshc+X7PUvNv1t8mqAyKgvCWsG+lY/dd3TbQ+lazey2gjGs5Ht9jjlna/7P5OPpyuOFN8wquqsgwYFpfOLAG2g6F69+ouGP/9IrZLRl2KTz489lbiL66D377Apr0gju+qrgaykBByUkUlKSsDMNgyfZkJi/ZxbbDCkwilcJmg8St8NcyMzgdWGsOXC5Wq4HZctTqVqhzyYWf69cPYPF4c8C3uw/0Ggcd/1H1Wpd2/gCf3wbu3vB/myAwsuKOnX0CXmtphtCzjTlK+h3e6QoYcP8Kc5ZvF1BQchIFJSmvswWm+7upS06kQuVlwf7VkLQNGnQyx8VU9JiYE/vM1qW9P5mPozrBDVMgtEnFnqe8bIVmQDm63bxS7ernKv4cPz4Dq98w3/vwhSXvUzw+qsUAuPWjiq/hPCkoOYmCklwowzBYuiOZyYv/5LfD5oRtGsMkUk0ZBmyYZgaGvAyz5ebKp8xFXq1urq1t8wyY+yB4B8HDWy7sCsHSpCXA663N1rthCyC6s+PzB9fBh1eb48Ee+uXCW/MuQFl/v6tY26DIxcNisXBV83DmjezKB3e1p2W9QLLyCnln+R6uKJqHSRNXilQTFgu0vwceWgONrjQvfV/0DHx4DRzdee7XV5b8HFj2H/P+5WMqJyQBBNaFNreb91dNcnzOMMzB72Du48KQVB5qUSontShJRStp0Le/lzt3d4nh3isaUstXLUwi1YJhwKZPYOFT5qSKbp7mLNZegeDlb87D5BVQdD/gtPv+f9un6LGHr3mM8ox7WjMFFj5pLjr7fxsrdz2143vgrfbmHE0P/AwRLc3te5bCJzea72HURqgVVXk1nAd1vTmJgpJUFsMw+LFo4srtCacC07CuMQy/XIFJpNpIPQzfPgy7F1XM8awe4O5lBo6//y1pm7sX7F4COSfN+Z7a3lUxdZzN7GHm/FQtb4abPzRD4/tXwpFNEP8g9H2p8ms4BwUlJ1FQkspmsxUHpl3sSEwHIMAemBoR5Ft110YSkSKGYV6Fl3HUbF3KyzDngcpNh7x0829uRtH2osf2+xnmXE0XKvQSeHDN+U0GeaEStsL/rjDHIo3aCIm/wRd3mvNNPbwF/OtUfg3noKDkJApK4ixmYEpk8uI/HQPT5Q0ZfnlDgnwUmERqrMICc+qBgjxzoHRhbtH90//mms85/C163iiE2H7Ond/p04HmhJ5th5rTMxzbCd0eh55PO6+Gs1BQchIFJXE2m81g4e9mYNqZVBSYvN0Z1rUhN7SJpFGoH5bqtu6UiNQ8+36G6deeeuxdC0ZvNa+6qwIUlJxEQUlcxWYzWPB7Iq+fFpgAGoT40qNZHa5sFkanRrXx8XTxJckicnEyDHOplIO/mI97PQeXj3ZpSadTUHISBSVxNZvNYP62BGauO8i6vSnkFdrsz3m5W+ncuDZXNgujR7M6RNf2c2GlInLR2bUQZtwKAXXNsUqevq6uyE5ByUkUlKQqycwtYPWe4yzbmczyHckcSc1xeL5RqB89moVxZWwdOjYMwctdrU0iUsl2LYSQxlVnhvIiCkpOoqAkVZVhGOxKyjBD085k1u87QYHt1L/mvp5udGkcanbTxYZRr1YlzqsiIlLFKCg5iYKSVBdpOfn8/Ocxlu1MZtnOoxxNz3V4Pq5+EPdc3pBrW9XFw02T9YtIzaag5CQKSlIdGYbB70fSWL4zmeU7j7LxwAmKG5sig7y5u2sMt3VsQKC3phwQkZpJQclJFJSkJjiWkctnaw/wydp9HMsw15Xz83RjUIcGDOsaQ1RI1RmAKSJSERSUnERBSWqSnPxCvtl8mA9W7uXP5AwArBbo27Iu917RkMsaVNJCmiIiTqag5CQKSlITGYbBil1H+WDlXlbtPmbf3j46mHuvaMjVLSJws2pSSxGpvhSUnERBSWq67QlpfLByL/O2HCa/0PzPRIMQX+7pGsMt7aPw83LCulEiIhVMQclJFJTkYpGUlsPHa/bx6doDpGbnAxDo7c6QTtEM7RxDRJC3iysUETl/CkpOoqAkF5usvAK+2nCID1ftZd/xLADcrBZa1guifXQw7aODaRcTTFiAgpOIVF0KSk6ioCQXq0KbwZLtSXywci/r9qWc8XxUiA/to0NoFx1M+5hgLgkLwKpxTSJSRSgoOYmCkggcTMliw/4TrN+fwvp9J9iZlM7f/4sS4O3OZQ2C7a1ObRrUwtdT45tExDUUlJxEQUnkTGk5+Ww6cJIN+0+wYX8Kmw6cJCuv0GEfN6uF5nUDaB8dQqdGtenRrA7eHlp7TkScQ0HJSRSURM6toNDGjsT0olanE2zYl3LGgr2+nm5cGRtGv1Z1ubJZGD6eCk0iUnkUlJxEQUmkfI6czDaD074UFm9P5vDJbPtzPh5uXBlbh2uLQpOmIBCRiqag5CQKSiIXzjAMth5KZf5vCczflsDBlFOhydvDSo9LwujbKoKrmofjr9AkIhVAQclJFJREKpZhGGw7nMb8bQnM/y2B/UVTEAB4ulvpfkkd+rWqy1XNwwjQor0iUk4KSk6ioCRSeQzD4I+ENLOl6bdE9h7LtD/n6Wal2yWhXNuqLpc3CSUsUPM2icj5U1ByEgUlEecwDIMdienM/y2B739L4K+jmQ7PR9f2pX10CB1igunQMIRGoX5YLJq3SURKpqDkJApKIs5nGAa7kjKY/1sCi/5IYnti2hnzNoX4edI+OpgOMSF0aBjCpZGBeLhZXVOwiFQ5CkpOoqAk4nppOfls3H+C9ftOsG5fClsOniS3wOawj7eHlcuigukQE0z7mBDaRgdrYLjIRUxByUkUlESqntyCQrYdTmP9vhR+3WfOGH4yK99hH6sFWkQG2ie8jG8YQrCfp4sqFhFnU1ByEgUlkarPZjPYczTDDE37Uvh1f4rDFATFYiMC6NSoNp0ahdCxYW1CFJxEaiwFJSdRUBKpnhJTc/h1Xwrr9qaw9q/j/JmcccY+sREBxDc0W5w6Ngyhtr+XCyoVkcqgoOQkCkoiNcOxjFx7aFr713F2JZ0ZnJqFBxDf6FRXnYKTSPWloOQkCkoiNdNxh+CUws6k9DP2uSTcny6NQ+naJJT4RiEEagJMkWpDQclJFJRELg4pmXms22uGprV/HWdHomNwcrNaaF0/iMubmMHpsga18HLXwr4iVVVZf7+rxOQiU6ZMISYmBm9vb+Lj41m3bt1Z9589ezaxsbF4e3vTqlUr5s+f7/C8xWIp8fbKK6847Pf9998THx+Pj48PwcHBDBgwoKLfmohUcyF+nvRpWZfx11/KgtHd2PjM1bx7R1vu7BRNo1A/Cm0Gmw6c5M2lu7ntvbW0eW4RQ6eu4/2f/uKPI2nYbPp/UZHqzOWTicyaNYsxY8bw7rvvEh8fz+TJk+nduzc7d+4kLCzsjP1Xr17N4MGDmTBhAtdddx0zZsxgwIABbNy4kZYtWwKQkJDg8JoffviB4cOHM3DgQPu2r776ivvuu4///Oc/9OzZk4KCArZt21a5b1ZEqr3i4NSnZV0ADp/M5ufdx+y3Yxl5rNh1lBW7jgJQ28+Tzo1r21ucokJ8XVm+iJSRy7ve4uPj6dChA2+99RYANpuNqKgoRo0axRNPPHHG/oMGDSIzM5PvvvvOvq1Tp060adOGd999t8RzDBgwgPT0dJYsWQJAQUEBMTExPPfccwwfPrxcdavrTUT+zjAMdials+rPY6zeYw4Oz8ordNgnurYvVzQNpW/LusQ3DMFds4aLOFVZf79d2qKUl5fHhg0bGDt2rH2b1WqlV69erFmzpsTXrFmzhjFjxjhs6927N3Pnzi1x/6SkJL7//ns++ugj+7aNGzdy+PBhrFYrl112GYmJibRp04ZXXnnF3iolIlJWFouF2IhAYiMCufeKRuQV2Nhy6CSr/jRbmzYdPMn+41nsP36AT9ceoLafJ71bRnBdq7p0VGgSqZJcGpSOHTtGYWEh4eHhDtvDw8PZsWNHia9JTEwscf/ExMQS9//oo48ICAjgpptusm/766+/ABg/fjyTJk0iJiaGiRMn0qNHD3bt2kVISMgZx8nNzSU3N9f+OC0t7fzepIhctDzdreaaczEhPHL1JaTn5PPLXyks2ZHEgm2JHM/MY8YvB5jxixma+rSMoF+rusQ3qo2bVQv7ilQFLh+jVNmmTp3KkCFD8Pb2tm+z2cy1oJ566in7uKVp06ZRv359Zs+ezT/+8Y8zjjNhwgSee+455xQtIjVSgLcHvVqE06tFOP++oSVr/zrO91sTWPi7GZo+++UAn/1ygFB/MzRd26ou8Q0VmkRcyaVBKTQ0FDc3N5KSkhy2JyUlERERUeJrIiIiznv/lStXsnPnTmbNmuWwvW5dcxBmixYt7Nu8vLxo1KgRBw4cKPG8Y8eOdejyS0tLIyoq6izvTkSkdB5uVq5oWocrmtbh+QEtWbPnOPN/S2DB74kcy8jj07Vm91yovxd9WobTr1UkHRuGKDSJOJlLg5Knpyft2rVjyZIl9kvzbTYbS5YsYeTIkSW+pnPnzixZsoTRo0fbty1atIjOnTufse+HH35Iu3btiIuLc9jerl07vLy82LlzJ5dffjkA+fn57Nu3j+jo6BLP6+XlhZeXZuMVkYrn4Wal2yV16HaJGZpW7znO/K3FoSnXITT1bRlBi8hAArzdCfD2IMDbncCi+/5e7vh6umGxKEyJVBSXd72NGTOGoUOH0r59ezp27MjkyZPJzMxk2LBhANx1113Uq1ePCRMmAPDwww/TvXt3Jk6cSL9+/Zg5cybr16/nvffeczhuWloas2fPZuLEiWecMzAwkAceeIBx48YRFRVFdHS0fY6lW265pZLfsYhI6TzcrHS/pA7dL6nDCzeaoen7rUdY+HsSxzJy+WTt/rO+3s1qwd/LvcQgFeDtTqi/Fx0bhtC2QTCe7ho8LnIuLg9KgwYN4ujRozz77LP2q88WLFhgH7B94MABrNZT/zJ36dKFGTNm8PTTT/Pkk0/StGlT5s6de8bVajNnzsQwDAYPHlzieV955RXc3d258847yc7OJj4+nqVLlxIcHFx5b1ZEpAxOD00v3mjj593HWPRHEklpOaTlFJCeU0B6Tj7pOQVk5BZQaDMotBmkZueTmp0PZJd6bB8PN+IbhXB5k1CuaFqHS8L91RIlUgKXz6NUXWkeJRGpSgzDIDu/0B6e/h6kiv/uP57F6j3mxJinCwvw4vImoVzeNJTLm4QSFuhdyplEqjet9eYkCkoiUl3ZbAY7EtNZtfsoK/88xrq9KeQW2Bz2aRYeYIampqHENwzB19PlHRAiFUJByUkUlESkpsjJL2TD/hOs/PMYq3Yf5fcjaZz+y+DhZqFtg2CuaBpKh5iQosHkHq4rWOQCKCg5iYKSiNRUKZl5/Lz7GKv+PMaq3cc4fPLMsU7RtX25NDKQFnUDuTQyiEsjA6kT4KVxTlLlKSg5iYKSiFwMDMNg77FMVhUFp98Op5KQmlPivqH+nrQoCk1mgAokprYfVs39JFWIgpKTKCiJyMUqJTOPP46k8fuRVP5ISOP3I2n8dTQDWwm/Jr6ebjQvCk2XRprr4F0SHoCPp5vzCxdBQclpFJRERE7JzitkR6IZmorD046EtDMGiQNYLRAT6kfziEBiIwKIrWv+rR/so647qXQKSk6ioCQicnYFhTb2Hss8LTylsiMhneOZeSXu7+/lXhScAoiNCKR53QAuCQ/QwHGpUApKTqKgJCJSPkfTc9mRmMaOhHS2F/3dnZxBXuGZrU8AUSE+xEYE0iw8gKbh/jQNC6BRHT+8PdR9J2WnoOQkCkoiIhUnv6j1aXtCGjsS09lR9Le0geNWC0TX9qNpmD9Nw/25JDyAJmH+NK7jrwAlZ6Wg5CQKSiIile9kVh47EtPZnpDGrqQMdiensyspo2iJljNZLdAgxJem4QE0DTsVoJqEKUCJSUHJSRSURERcwzAMjqbn8mdyBruS0vkzOYM/k84eoAACvNwJ9PGglq95C/LxIMjH03zsYz42t3va79fy9cDHw02DzGuQsv5+a056ERGpViwWC2GB3oQFetO1Sah9u2EYHM3I5c+kouCUnMHupAx2JadzMiuf9NwC0nMLSpxA82w83CyEBXgTXduX6Np+NAz1Jaa2HzGhfjQI8VVLVQ2nFqVyUouSiEj1YBgGJ7PyOZGVx8nsfFKz80nNyudkVh6p2QWczM47ta3o+ZNZ+aRm55FfePafSIsFIoN8iK7tS0yoHzG1zRDVMNSPKIWoKkktSiIiIqexWCwE+3kS7OdZptcZhkF2fiEns/JJSM1h//FM9h3LZO/xLPYfz2TvsUzSc8wWqsMns1m95/jfznsqREUEelMnwItQfy+Hv3UCvKjl46HZy6swBSUREZESWCwWfD3d8fV0J7KWD+2igx2eNwyDlMw89h3PYt+xTDM8Fd3fdyzT3s13rq4+N6uFUH/PM0JU8d+IQLPbL0xr6bmEgpKIiEg5WCwWavt7Udvf6ywhKpP9x7M4mp5r3jJyOZaRa398IiufQptBUlouSWm5Zz2fj4cb0bV9aRBidvNFF3XzRdf2pW6QD25qlaoUCkoiIiIVzDFEhZS6X36hjeMZeQ7h6WjR/eJtR1KzOXwim+z8QnOOqcT0M47j6WalfoiPPTjF1PajQfHfEF+FqAugoCQiIuIiHm5WIoK8iQjyPut+eQU2Dp/MZn9RC9W+0/4eSskmr9DGX0cz+eto5hmv9fdy57IGtWjbIJi20cG0iapFkI+WhTlfuuqtnHTVm4iIVAWFNoOE1Gx7cDrwtyCVk++4NIzFApeEBdA22gxP7aKDaRjqd9GMf9KEk06ioCQiIlVdoc1gZ2I6Gw6cYOP+E2w8cIL9x7PO2C/Y18Pe4tQuOpi4+rXw8ayZUxsoKDmJgpKIiFRHR9Nz2XjADE0b959gy6FU8gocW53crBZa1A0kNiIAq8WCgYHNAJthYBjmYHWHxxjYbOZjmwEU7R/k40FYoBfhAd6EB3oTHuhFeNFUCa6aY0pByUkUlEREpCbIK7DxR0IaG/abwWnD/hMkppW8GHFFquXrQXiAtxmkTgtRYQGOgcrDzVqh51VQchIFJRERqamOnMxmw/4T7D+eicViwWIBq8WChaK/FvPKPmvRdqsFOO1x8Win1Ox8c+qD9ByS03KKpkHIIfdvLVilebpfc+69olGFvjfNzC0iIiIXJLKWD5G1fCrl2IZhkJZdQFJ6DkmnhSd7kErPITktl+T0HMICz341oDMoKImIiIjTWCwWgnw9CPL14JLwgFL3s9kMbFWg00tBSURERKocq9WCFddPWVCxI6REREREahAFJREREZFSKCiJiIiIlEJBSURERKQUCkoiIiIipVBQEhERESmFgpKIiIhIKRSUREREREqhoCQiIiJSCgUlERERkVIoKImIiIiUQkFJREREpBQKSiIiIiKlcHd1AdWVYRgApKWlubgSEREROV/Fv9vFv+PnoqBUTunp6QBERUW5uBIREREpq/T0dIKCgs65n8U430glDmw2G0eOHCEgIACLxVJhx01LSyMqKoqDBw8SGBhYYcet6fS5lY8+t/LR51Z2+szKR59b+ZztczMMg/T0dCIjI7Fazz0CSS1K5WS1Wqlfv36lHT8wMFD/UpSDPrfy0edWPvrcyk6fWfnocyuf0j6382lJKqbB3CIiIiKlUFASERERKYWCUhXj5eXFuHHj8PLycnUp1Yo+t/LR51Y++tzKTp9Z+ehzK5+K/Nw0mFtERESkFGpREhERESmFgpKIiIhIKRSUREREREqhoCQiIiJSCgWlKmbKlCnExMTg7e1NfHw869atc3VJVdr48eOxWCwOt9jYWFeXVeX89NNP9O/fn8jISCwWC3PnznV43jAMnn32WerWrYuPjw+9evXizz//dE2xVcS5PrO77777jO9enz59XFNsFTJhwgQ6dOhAQEAAYWFhDBgwgJ07dzrsk5OTw4gRI6hduzb+/v4MHDiQpKQkF1XseufzmfXo0eOM79sDDzzgooqrhnfeeYfWrVvbJ5Xs3LkzP/zwg/35ivqeKShVIbNmzWLMmDGMGzeOjRs3EhcXR+/evUlOTnZ1aVXapZdeSkJCgv22atUqV5dU5WRmZhIXF8eUKVNKfP6///0vb7zxBu+++y6//PILfn5+9O7dm5ycHCdXWnWc6zMD6NOnj8N37/PPP3dihVXTihUrGDFiBGvXrmXRokXk5+dzzTXXkJmZad/nkUce4dtvv2X27NmsWLGCI0eOcNNNN7mwatc6n88M4L777nP4vv33v/91UcVVQ/369XnppZfYsGED69evp2fPntxwww38/vvvQAV+zwypMjp27GiMGDHC/riwsNCIjIw0JkyY4MKqqrZx48YZcXFxri6jWgGMOXPm2B/bbDYjIiLCeOWVV+zbTp48aXh5eRmff/65Cyqsev7+mRmGYQwdOtS44YYbXFJPdZKcnGwAxooVKwzDML9bHh4exuzZs+37bN++3QCMNWvWuKrMKuXvn5lhGEb37t2Nhx9+2HVFVRPBwcHGBx98UKHfM7UoVRF5eXls2LCBXr162bdZrVZ69erFmjVrXFhZ1ffnn38SGRlJo0aNGDJkCAcOHHB1SdXK3r17SUxMdPjuBQUFER8fr+/eOSxfvpywsDCaNWvGgw8+yPHjx11dUpWTmpoKQEhICAAbNmwgPz/f4fsWGxtLgwYN9H0r8vfPrNhnn31GaGgoLVu2ZOzYsWRlZbmivCqpsLCQmTNnkpmZSefOnSv0e6ZFcauIY8eOUVhYSHh4uMP28PBwduzY4aKqqr74+HimT59Os2bNSEhI4LnnnuOKK65g27ZtBAQEuLq8aiExMRGgxO9e8XNypj59+nDTTTfRsGFD9uzZw5NPPknfvn1Zs2YNbm5uri6vSrDZbIwePZquXbvSsmVLwPy+eXp6UqtWLYd99X0zlfSZAdx+++1ER0cTGRnJ1q1b+de//sXOnTv5+uuvXVit6/3222907tyZnJwc/P39mTNnDi1atGDz5s0V9j1TUJJqrW/fvvb7rVu3Jj4+nujoaL744guGDx/uwsqkprvtttvs91u1akXr1q1p3Lgxy5cv56qrrnJhZVXHiBEj2LZtm8YNlkFpn9n9999vv9+qVSvq1q3LVVddxZ49e2jcuLGzy6wymjVrxubNm0lNTeXLL79k6NChrFixokLPoa63KiI0NBQ3N7czRuQnJSURERHhoqqqn1q1anHJJZewe/duV5dSbRR/v/TduzCNGjUiNDRU370iI0eO5LvvvmPZsmXUr1/fvj0iIoK8vDxOnjzpsL++b6V/ZiWJj48HuOi/b56enjRp0oR27doxYcIE4uLieP311yv0e6agVEV4enrSrl07lixZYt9ms9lYsmQJnTt3dmFl1UtGRgZ79uyhbt26ri6l2mjYsCEREREO3720tDR++eUXfffK4NChQxw/fvyi/+4ZhsHIkSOZM2cOS5cupWHDhg7Pt2vXDg8PD4fv286dOzlw4MBF+30712dWks2bNwNc9N+3v7PZbOTm5lbo90xdb1XImDFjGDp0KO3bt6djx45MnjyZzMxMhg0b5urSqqzHHnuM/v37Ex0dzZEjRxg3bhxubm4MHjzY1aVVKRkZGQ7/57l37142b95MSEgIDRo0YPTo0bzwwgs0bdqUhg0b8swzzxAZGcmAAQNcV7SLne0zCwkJ4bnnnmPgwIFERESwZ88e/vnPf9KkSRN69+7twqpdb8SIEcyYMYNvvvmGgIAA+3iQoKAgfHx8CAoKYvjw4YwZM4aQkBACAwMZNWoUnTt3plOnTi6u3jXO9Znt2bOHGTNmcO2111K7dm22bt3KI488Qrdu3WjdurWLq3edsWPH0rdvXxo0aEB6ejozZsxg+fLlLFy4sGK/ZxV7YZ5cqDfffNNo0KCB4enpaXTs2NFYu3atq0uq0gYNGmTUrVvX8PT0NOrVq2cMGjTI2L17t6vLqnKWLVtmAGfchg4dahiGOUXAM888Y4SHhxteXl7GVVddZezcudO1RbvY2T6zrKws45prrjHq1KljeHh4GNHR0cZ9991nJCYmurpslyvpMwOMadOm2ffJzs42HnroISM4ONjw9fU1brzxRiMhIcF1RbvYuT6zAwcOGN26dTNCQkIMLy8vo0mTJsbjjz9upKamurZwF7vnnnuM6Ohow9PT06hTp45x1VVXGT/++KP9+Yr6nlkMwzAuNNWJiIiI1EQaoyQiIiJSCgUlERERkVIoKImIiIiUQkFJREREpBQKSiIiIiKlUFASERERKYWCkoiIiEgpFJRERCqIxWJh7ty5ri5DRCqQgpKI1Ah33303FovljFufPn1cXZqIVGNa601Eaow+ffowbdo0h21eXl4uqkZEagK1KIlIjeHl5UVERITDLTg4GDC7xd555x369u2Lj48PjRo14ssvv3R4/W+//UbPnj3x8fGhdu3a3H///WRkZDjsM3XqVC699FK8vLyoW7cuI0eOdHj+2LFj3Hjjjfj6+tK0aVPmzZtXuW9aRCqVgpKIXDSeeeYZBg4cyJYtWxgyZAi33XYb27dvByAzM5PevXsTHBzMr7/+yuzZs1m8eLFDEHrnnXcYMWIE999/P7/99hvz5s2jSZMmDud47rnnuPXWW9m6dSvXXnstQ4YMISUlxanvU0QqUMWt4ysi4jpDhw413NzcDD8/P4fbiy++aBiGuUL7Aw884PCa+Ph448EHHzQMwzDee+89Izg42MjIyLA///333xtWq9VITEw0DMMwIiMjjaeeeqrUGgDj6aeftj/OyMgwAOOHH36osPcpIs6lMUoiUmNceeWVvPPOOw7bQkJC7Pc7d+7s8Fznzp3ZvHkzANu3bycuLg4/Pz/78127dsVms7Fz504sFgtHjhzhqquuOmsNrVu3tt/38/MjMDCQ5OTk8r4lEXExBSURqTH8/PzO6AqrKD4+Pue1n4eHh8Nji8WCzWarjJJExAk0RklELhpr164943Hz5s0BaN68OVu2bCEzM9P+/M8//4zVaqVZs2YEBAQQExPDkiVLnFqziLiWWpREpMbIzc0lMTHRYZu7uzuhoaEAzJ49m/bt23P55Zfz2WefsW7dOj788EMAhgwZwrhx4xg6dCjjx4/n6NGjjBo1ijvvvJPw8HAAxo8fzwMPPEBYWBh9+/YlPT2dn3/+mVGjRjn3jYqI0ygoiUiNsWDBAurWreuwrVmzZuzYsQMwr0ibOXMmDz30EHXr1uXzzz+nRYsWAPj6+rJw4UIefvhhOnTogK+vLwMHDmTSpEn2Yw0dOpScnBxee+01HnvsMUJDQ7n55pud9wZFxOkshmEYri5CRKSyWSwW5syZw4ABA1xdiohUIxqjJCIiIlIKBSURERGRUmiMkohcFDTKQETKQy1KIiIiIqVQUBIREREphYKSiIiISCkUlERERERKoaAkIiIiUgoFJREREZFSKCiJiIiIlEJBSURERKQUCkoiIiIipfh/F/7iQKfEXfwAAAAASUVORK5CYII="/>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2052" name="AutoShape 4" descr="data:image/png;base64,iVBORw0KGgoAAAANSUhEUgAAAkoAAAHHCAYAAABA5XcCAAAAOXRFWHRTb2Z0d2FyZQBNYXRwbG90bGliIHZlcnNpb24zLjcuMSwgaHR0cHM6Ly9tYXRwbG90bGliLm9yZy/bCgiHAAAACXBIWXMAAA9hAAAPYQGoP6dpAAB6sUlEQVR4nO3dd3RU1d7G8e9MeichJCEQEpoEBIK0UBQQUUBEUVREVETUqwKviHqv2MCrXvQqiAX1WgAbgqggKoJ0QUCki1IE6aQAgfQ+5/3jJAMjCZCQzCTh+aw1KzNnzpzzm3F0HvfeZ2+LYRgGIiIiInIGq6sLEBEREamqFJRERERESqGgJCIiIlIKBSURERGRUigoiYiIiJRCQUlERESkFApKIiIiIqVQUBIREREphYKSiIiISCkUlETkomCxWBg/fnyZX7dv3z4sFgvTp08/637Lly/HYrGwfPnyctUnIlWTgpKIOM306dOxWCxYLBZWrVp1xvOGYRAVFYXFYuG6665zQYUiIo4UlETE6by9vZkxY8YZ21esWMGhQ4fw8vJyQVUiImdSUBIRp7v22muZPXs2BQUFDttnzJhBu3btiIiIcFFlIiKOFJRExOkGDx7M8ePHWbRokX1bXl4eX375JbfffnuJr8nMzOTRRx8lKioKLy8vmjVrxquvvophGA775ebm8sgjj1CnTh0CAgK4/vrrOXToUInHPHz4MPfccw/h4eF4eXlx6aWXMnXq1Ip7o8Ds2bNp164dPj4+hIaGcscdd3D48GGHfRITExk2bBj169fHy8uLunXrcsMNN7Bv3z77PuvXr6d3796Ehobi4+NDw4YNueeeeyq0VhE5k7urCxCRi09MTAydO3fm888/p2/fvgD88MMPpKamctttt/HGG2847G8YBtdffz3Lli1j+PDhtGnThoULF/L4449z+PBhXnvtNfu+9957L59++im33347Xbp0YenSpfTr1++MGpKSkujUqRMWi4WRI0dSp04dfvjhB4YPH05aWhqjR4++4Pc5ffp0hg0bRocOHZgwYQJJSUm8/vrr/Pzzz2zatIlatWoBMHDgQH7//XdGjRpFTEwMycnJLFq0iAMHDtgfX3PNNdSpU4cnnniCWrVqsW/fPr7++usLrlFEzsEQEXGSadOmGYDx66+/Gm+99ZYREBBgZGVlGYZhGLfccotx5ZVXGoZhGNHR0Ua/fv3sr5s7d64BGC+88ILD8W6++WbDYrEYu3fvNgzDMDZv3mwAxkMPPeSw3+23324Axrhx4+zbhg8fbtStW9c4duyYw7633XabERQUZK9r7969BmBMmzbtrO9t2bJlBmAsW7bMMAzDyMvLM8LCwoyWLVsa2dnZ9v2+++47AzCeffZZwzAM48SJEwZgvPLKK6Uee86cOfbPTUScS11vIuISt956K9nZ2Xz33Xekp6fz3XffldrtNn/+fNzc3Pi///s/h+2PPvoohmHwww8/2PcDztjv761DhmHw1Vdf0b9/fwzD4NixY/Zb7969SU1NZePGjRf0/tavX09ycjIPPfQQ3t7e9u39+vUjNjaW77//HgAfHx88PT1Zvnw5J06cKPFYxS1P3333Hfn5+RdUl4iUjYKSiLhEnTp16NWrFzNmzODrr7+msLCQm2++ucR99+/fT2RkJAEBAQ7bmzdvbn+++K/VaqVx48YO+zVr1szh8dGjRzl58iTvvfcederUcbgNGzYMgOTk5At6f8U1/f3cALGxsfbnvby8ePnll/nhhx8IDw+nW7du/Pe//yUxMdG+f/fu3Rk4cCDPPfccoaGh3HDDDUybNo3c3NwLqlFEzk1jlETEZW6//Xbuu+8+EhMT6du3r73lpLLZbDYA7rjjDoYOHVriPq1bt3ZKLWC2ePXv35+5c+eycOFCnnnmGSZMmMDSpUu57LLLsFgsfPnll6xdu5Zvv/2WhQsXcs899zBx4kTWrl2Lv7+/02oVudioRUlEXObGG2/EarWydu3aUrvdAKKjozly5Ajp6ekO23fs2GF/vvivzWZjz549Dvvt3LnT4XHxFXGFhYX06tWrxFtYWNgFvbfimv5+7uJtxc8Xa9y4MY8++ig//vgj27ZtIy8vj4kTJzrs06lTJ1588UXWr1/PZ599xu+//87MmTMvqE4ROTsFJRFxGX9/f9555x3Gjx9P//79S93v2muvpbCwkLfeesth+2uvvYbFYrFfOVf89+9XzU2ePNnhsZubGwMHDuSrr75i27ZtZ5zv6NGj5Xk7Dtq3b09YWBjvvvuuQxfZDz/8wPbt2+1X4mVlZZGTk+Pw2saNGxMQEGB/3YkTJ86YBqFNmzYA6n4TqWTqehMRlyqt6+t0/fv358orr+Spp55i3759xMXF8eOPP/LNN98wevRo+5ikNm3aMHjwYN5++21SU1Pp0qULS5YsYffu3Wcc86WXXmLZsmXEx8dz33330aJFC1JSUti4cSOLFy8mJSXlgt6Xh4cHL7/8MsOGDaN79+4MHjzYPj1ATEwMjzzyCAC7du3iqquu4tZbb6VFixa4u7szZ84ckpKSuO222wD46KOPePvtt7nxxhtp3Lgx6enpvP/++wQGBnLttddeUJ0icnYKSiJS5VmtVubNm8ezzz7LrFmzmDZtGjExMbzyyis8+uijDvtOnTqVOnXq8NlnnzF37lx69uzJ999/T1RUlMN+4eHhrFu3jn//+998/fXXvP3229SuXZtLL72Ul19+uULqvvvuu/H19eWll17iX//6F35+ftx44428/PLL9vFYUVFRDB48mCVLlvDJJ5/g7u5ObGwsX3zxBQMHDgTMwdzr1q1j5syZJCUlERQURMeOHfnss89o2LBhhdQqIiWzGH9vzxURERERQGOUREREREqloCQiIiJSCgUlERERkVIoKImIiIiUQkFJREREpBQKSiIiIiKl0DxK5WSz2Thy5AgBAQFYLBZXlyMiIiLnwTAM0tPTiYyMxGo9d3uRglI5HTly5IwJ7ERERKR6OHjwIPXr1z/nfgpK5RQQEACYH3RgYKCLqxEREZHzkZaWRlRUlP13/FwUlMqpuLstMDBQQUlERKSaOd9hMxrMLSIiIlIKBSURERGRUigoiYiIiJRCY5QqWWFhIfn5+a4uQyqAh4cHbm5uri5DREScSEGpkhiGQWJiIidPnnR1KVKBatWqRUREhObOEhG5SCgoVZLikBQWFoavr69+WKs5wzDIysoiOTkZgLp167q4IhERcQYFpUpQWFhoD0m1a9d2dTlSQXx8fABITk4mLCxM3XAiIhcBlw/mnjJlCjExMXh7exMfH8+6devOuv/s2bOJjY3F29ubVq1aMX/+fIfnMzIyGDlyJPXr18fHx4cWLVrw7rvvnnGcNWvW0LNnT/z8/AgMDKRbt25kZ2dXyHsqHpPk6+tbIceTqqP4n6nGnYmIXBxcGpRmzZrFmDFjGDduHBs3biQuLo7evXvbuzf+bvXq1QwePJjhw4ezadMmBgwYwIABA9i2bZt9nzFjxrBgwQI+/fRTtm/fzujRoxk5ciTz5s2z77NmzRr69OnDNddcw7p16/j1118ZOXLkea35Uhbqbqt59M9UROTiYjEMw3DVyePj4+nQoQNvvfUWYC40GxUVxahRo3jiiSfO2H/QoEFkZmby3Xff2bd16tSJNm3a2FuNWrZsyaBBg3jmmWfs+7Rr146+ffvywgsv2F9z9dVX8/zzz5e79rS0NIKCgkhNTT1jZu6cnBz27t1Lw4YN8fb2Lvc5pOrRP1sRkertbL/fJXFZi1JeXh4bNmygV69ep4qxWunVqxdr1qwp8TVr1qxx2B+gd+/eDvt36dKFefPmcfjwYQzDYNmyZezatYtrrrkGMMeX/PLLL4SFhdGlSxfCw8Pp3r07q1atOmu9ubm5pKWlOdzk3GJiYpg8ebKryxARESkXlwWlY8eOUVhYSHh4uMP28PBwEhMTS3xNYmLiOfd/8803adGiBfXr18fT05M+ffowZcoUunXrBsBff/0FwPjx47nvvvtYsGABbdu25aqrruLPP/8std4JEyYQFBRkv0VFRZXrfVdVFovlrLfx48eX67i//vor999/f8UWKyIi4iQ17qq3N998k7Vr1zJv3jyio6P56aefGDFiBJGRkfTq1QubzQbAP/7xD4YNGwbAZZddxpIlS5g6dSoTJkwo8bhjx45lzJgx9sfFqw9XNJthkF9ow81iwd3NeTk2ISHBfn/WrFk8++yz7Ny5077N39/fft8wDAoLC3F3P/fXp06dOhVbqIiIiBO5rEUpNDQUNzc3kpKSHLYnJSURERFR4msiIiLOun92djZPPvkkkyZNon///rRu3ZqRI0cyaNAgXn31VeDU/DctWrRwOE7z5s05cOBAqfV6eXkRGBjocKsMh1Ky2JmYzoks515VFRERYb8FBQVhsVjsj3fs2EFAQAA//PAD7dq1w8vLi1WrVrFnzx5uuOEGwsPD8ff3p0OHDixevNjhuH/verNYLHzwwQfceOON+Pr60rRpU4eB9iIiIlWJy4KSp6cn7dq1Y8mSJfZtNpuNJUuW0Llz5xJf07lzZ4f9ARYtWmTfPz8/n/z8/DOuXnNzc7O3JMXExBAZGenQWgKwa9cuoqOjL/h9lcQwDLLyCs7rVmAzyMkvJDU7/7xfc7ZbRY7Vf+KJJ3jppZfYvn07rVu3JiMjg2uvvZYlS5awadMm+vTpQ//+/c8aOAGee+45br31VrZu3cq1117LkCFDSElJqbA6RUREKopLu97GjBnD0KFDad++PR07dmTy5MlkZmbau8Tuuusu6tWrZ+8Oe/jhh+nevTsTJ06kX79+zJw5k/Xr1/Pee+8BEBgYSPfu3Xn88cfx8fEhOjqaFStW8PHHHzNp0iTAbNF4/PHHGTduHHFxcbRp04aPPvqIHTt28OWXX1bK+8zOL6TFswsr5djn8se/e+PrWTH/mP/9739z9dVX2x+HhIQQFxdnf/z8888zZ84c5s2bx8iRI0s9zt13383gwYMB+M9//sMbb7zBunXr6NOnT4XUKSIiUlFcGpQGDRrE0aNHefbZZ0lMTKRNmzYsWLDAPmD7wIEDDq1DXbp0YcaMGTz99NM8+eSTNG3alLlz59KyZUv7PjNnzmTs2LH2Voro6GhefPFFHnjgAfs+o0ePJicnh0ceeYSUlBTi4uJYtGgRjRs3dt6br4bat2/v8DgjI4Px48fz/fffk5CQQEFBAdnZ2edsUWrdurX9fvGEn6XNnSUiIuJKLh/MPXLkyFJbH5YvX37GtltuuYVbbrml1ONFREQwbdq0c573iSeeKHGupsrg4+HGH//ufV775uYX8mdyBlaLheZ1Ay54gkMfj4pbZsPPz8/h8WOPPcaiRYt49dVXadKkCT4+Ptx8883k5eWd9TgeHh4Ojy0Wi71rVEREpCpxeVC6GFgslvPu/vL2cMO7KNx4urvh4cQr38rq559/5u677+bGG28EzBamffv2ubYoERGRClR1f4UvUlaLxR6O8gqqditL06ZN+frrr9m8eTNbtmzh9ttvV8uQiIjUKApKVZCnu/mPJb+waoeOSZMmERwcTJcuXejfvz+9e/embdu2ri5LRESkwrh0rbfqrDLXejuYksWJrDzCA70JD9R6YlWJ1noTEaneqs1ab1I6e4tSFe96ExERqekUlKogz+IxSlW8601ERKSmU1CqgopblKr6YG4REZGaTkGpCjo1mNvApiFkIiIiLqOgVAW5Wy1YLBYMjCp/5ZuIiEhNpqBUBVksFvs4JQ3oFhERcR0FpSrKPk5JLUoiIiIuo6BURXlWk9m5RUREajIFpSrK091cDDevQIO5RUREXEVBqYqqjnMp9ejRg9GjR9sfx8TEMHny5LO+xmKxMHfu3As+d0UdR0RE5HQKSlWUs+dS6t+/P3369CnxuZUrV2KxWNi6dWuZjvnrr79y//33V0R5duPHj6dNmzZnbE9ISKBv374Vei4REREFpSrKoygoFdhsFNoqv/tt+PDhLFq0iEOHDp3x3LRp02jfvj2tW7cu0zHr1KmDr69vRZV4VhEREXh5eTnlXCIicvFQUKqi3K1W3KzmOCVnzKV03XXXUadOHaZPn+6wPSMjg9mzZzNgwAAGDx5MvXr18PX1pVWrVnz++ednPebfu97+/PNPunXrhre3Ny1atGDRokVnvOZf//oXl1xyCb6+vjRq1IhnnnmG/Px8AKZPn85zzz3Hli1bsFjMuaaK6/1719tvv/1Gz5498fHxoXbt2tx///1kZGTYn7/77rsZMGAAr776KnXr1qV27dqMGDHCfi4REREAd1cXcFEwDMjPKvPLvGw5ZOcXkpcF3j4e5Tu3hy9YLOfczd3dnbvuuovp06fz1FNPYSl6zezZsyksLOSOO+5g9uzZ/Otf/yIwMJDvv/+eO++8k8aNG9OxY8dzHt9ms3HTTTcRHh7OL7/8QmpqqsN4pmIBAQFMnz6dyMhIfvvtN+677z4CAgL45z//yaBBg9i2bRsLFixg8eLFAAQFBZ1xjMzMTHr37k3nzp359ddfSU5O5t5772XkyJEOQXDZsmXUrVuXZcuWsXv3bgYNGkSbNm247777zvl+RETk4qCg5Az5WfCfyDK/rElFnPvJI+Dpd1673nPPPbzyyiusWLGCHj16AGa328CBA4mOjuaxxx6z7ztq1CgWLlzIF198cV5BafHixezYsYOFCxcSGWl+Fv/5z3/OGFf09NNP2+/HxMTw2GOPMXPmTP75z3/i4+ODv78/7u7uRERElHquGTNmkJOTw8cff4yfn/ne33rrLfr378/LL79MeHg4AMHBwbz11lu4ubkRGxtLv379WLJkiYKSiIjYqetN7GJjY+nSpQtTp04FYPfu3axcuZLhw4dTWFjI888/T6tWrQgJCcHf35+FCxdy4MCB8zr29u3biYqKsockgM6dO5+x36xZs+jatSsRERH4+/vz9NNPn/c5Tj9XXFycPSQBdO3aFZvNxs6dO+3bLr30Utzc3OyP69atS3JycpnOJSIiNZtalJzBw9ds2Smj4xm5HEnNIdDbg+ja5RwU7VG21w0fPpxRo0YxZcoUpk2bRuPGjenevTsvv/wyr7/+OpMnT6ZVq1b4+fkxevRo8vLyyldXCdasWcOQIUN47rnn6N27N0FBQcycOZOJEydW2DlO5+Hh2J1psViw2arPdAwiIlL5FJScwWI57+6v03n4emJkWcm1upXr9eVx66238vDDDzNjxgw+/vhjHnzwQSwWCz///DM33HADd9xxB2COOdq1axctWrQ4r+M2b96cgwcPkpCQQN26dQFYu3atwz6rV68mOjqap556yr5t//79Dvt4enpSWFh4znNNnz6dzMxMe6vSzz//jNVqpVmzZudVr4iICKjrrUo7fRkTw3DODN3+/v4MGjSIsWPHkpCQwN133w1A06ZNWbRoEatXr2b79u384x//ICkp6byP26tXLy655BKGDh3Kli1bWLlypUMgKj7HgQMHmDlzJnv27OGNN95gzpw5DvvExMSwd+9eNm/ezLFjx8jNzT3jXEOGDMHb25uhQ4eybds2li1bxqhRo7jzzjvt45NERETOh4JSFVYclGyG4ZS5lIoNHz6cEydO0Lt3b/uYoqeffpq2bdvSu3dvevToQUREBAMGDDjvY1qtVubMmUN2djYdO3bk3nvv5cUXX3TY5/rrr+eRRx5h5MiRtGnThtWrV/PMM8847DNw4ED69OnDlVdeSZ06dUqcosDX15eFCxeSkpJChw4duPnmm7nqqqt46623yv5hiIjIRc1iOKupooZJS0sjKCiI1NRUAgMDHZ7Lyclh7969NGzYEG9v7ws6z/aENPILbTQJ88fXUz2lrlaR/2xFRMT5zvb7XRK1KFVxp3e/iYiIiHMpKFVx9jXfqtHiuCIiIjWFglIV56EWJREREZdRUKri7C1KCkoiIiJOp6BUiSpinHxxUHLGwrhybrr2QUTk4qKgVAmKZ3zOyir7Qrh/Zx/MXWjoR7oKKP5n+vdZvUVEpGbS9eaVwM3NjVq1atnXDfP19cVisZTrWIZhQGE+NsMgPTPb3sIkzmUYBllZWSQnJ1OrVi2HNeJERKTmUlCqJMWr21fEIqvHU3MosBkY6Z54uesH2pVq1apl/2crIiI1n4JSJbFYLNStW5ewsDDy8/Mv6FjvfLmFDftP8HjvZvRpWreCKpSy8vDwUEuSiMhFRkGpkrm5uV3wj6ufry+H04/xV0qeZoMWERFxIg14qQaiQnwAOHgi28WViIiIXFwUlKqBqGBfAA6mXPhVdCIiInL+FJSqgQYhRUHphIKSiIiIMykoVQNRRUEpKS2XnPxCF1cjIiJy8VBQqgaCfT3w8zQHhB/SOCURERGnUVCqBiwWi71VSd1vIiIizqOgVE0UB6VDGtAtIiLiNApK1YT9yjd1vYmIiDiNglI1UTyX0oHjalESERFxFgWlauJUi5KCkoiIiLMoKFVFOWmQ79jF1qC2Jp0UERFxNgWlqmb+P+GVxrD9O4fN9YPNrre0nAJSsy5skV0RERE5PwpKVY2XPxTmwfZvHDb7eroT6u8JqPtNRETEWRSUqprm15t//1wMeZkOT9XXmm8iIiJOpaBU1dSNg1oNoCAbdi92eEqTToqIiDiXglJVY7GcalX6Y57DUw2Kpgg4mKK5lERERJyhSgSlKVOmEBMTg7e3N/Hx8axbt+6s+8+ePZvY2Fi8vb1p1aoV8+fPd3g+IyODkSNHUr9+fXx8fGjRogXvvvtuiccyDIO+fftisViYO3duRb2lC9PiBvPvroVQkGvfrCkCREREnMvlQWnWrFmMGTOGcePGsXHjRuLi4ujduzfJyckl7r969WoGDx7M8OHD2bRpEwMGDGDAgAFs27bNvs+YMWNYsGABn376Kdu3b2f06NGMHDmSefPmnXG8yZMnY7FYKu39lUu99hBQF/LSYc8y++birrcDGqMkIiLiFC4PSpMmTeK+++5j2LBh9pYfX19fpk6dWuL+r7/+On369OHxxx+nefPmPP/887Rt25a33nrLvs/q1asZOnQoPXr0ICYmhvvvv5+4uLgzWqo2b97MxIkTSz2Xy1it0Ly/eX/7qXBX3KJ06EQ2NpvhispEREQuKi4NSnl5eWzYsIFevXrZt1mtVnr16sWaNWtKfM2aNWsc9gfo3bu3w/5dunRh3rx5HD58GMMwWLZsGbt27eKaa66x75OVlcXtt9/OlClTiIiIOGetubm5pKWlOdwqVfE4pR3fQ6E5b1LdWt64WS3kFdg4mpF7lheLiIhIRXBpUDp27BiFhYWEh4c7bA8PDycxMbHE1yQmJp5z/zfffJMWLVpQv359PD096dOnD1OmTKFbt272fR555BG6dOnCDTfccF61TpgwgaCgIPstKirqfN9m+UR3Ad9QyDkJ+1YC4OFmpW6QN6ApAkRERJzB5V1vleHNN99k7dq1zJs3jw0bNjBx4kRGjBjB4sXm5fbz5s1j6dKlTJ48+byPOXbsWFJTU+23gwcPVlL1RaxuENvPvP/Hmd1vGqckIiJS+VwalEJDQ3FzcyMpKclhe1JSUqndYREREWfdPzs7myeffJJJkybRv39/WrduzciRIxk0aBCvvvoqAEuXLmXPnj3UqlULd3d33N3dARg4cCA9evQo8bxeXl4EBgY63Cpdi+Lut+/AVghAlKYIEBERcRqXBiVPT0/atWvHkiVL7NtsNhtLliyhc+fOJb6mc+fODvsDLFq0yL5/fn4++fn5WK2Ob83NzQ2bzQbAE088wdatW9m8ebP9BvDaa68xbdq0inp7Fy6mG3gHQeZROLAWgAaadFJERMRp3F1dwJgxYxg6dCjt27enY8eOTJ48mczMTIYNGwbAXXfdRb169ZgwYQIADz/8MN27d2fixIn069ePmTNnsn79et577z0AAgMD6d69O48//jg+Pj5ER0ezYsUKPv74YyZNmgSYrVIltVg1aNCAhg0bOumdnwd3T2h2LWz53Lz6Labrqdm51fUmIiJS6VwelAYNGsTRo0d59tlnSUxMpE2bNixYsMA+YPvAgQMOrUNdunRhxowZPP300zz55JM0bdqUuXPn0rJlS/s+M2fOZOzYsQwZMoSUlBSio6N58cUXeeCBB5z+/i5Y8+uLgtK30HuC1nsTERFxIothGJqQpxzS0tIICgoiNTW1cscr5efAK40hLwPuXUJyUEs6vrgEiwV2Pt8XT/caOR5fRESkUpT191u/slWdhzc0LZr/6Y9vqOPvhbeHFcOAIyc1oFtERKQyKShVB8VXv23/Fgta801ERMRZFJSqgyZXg7s3nNgLSdtOG9CtFiUREZHKpKBUHXj5Q5OiZVv+mEdUsDmXkiadFBERqVwKStVF8dpv2+edalFS15uIiEilUlCqLi7pDVYPOLqDWPcEAA6pRUlERKRSKShVFz61oFEPAC45vgyAgyc0RklERKQyKShVJ0VXv9U+uACAlMw8MnILXFmRiIhIjaagVJ006wcWN9ySfuNSnxRAM3SLiIhUJgWl6sSvNsR0BWCgz0ZAQUlERKQyKShVN0VXv/WwrQU0TklERKQyKShVN837AxYa5fxBBMfVoiQiIlKJFJSqm4AIiIoHoLfbegUlERGRSqSgVB0VXf3W122dJp0UERGpRApK1VHz/gB0sOwgMyURwzBcXJCIiEjNpKBUHdVqgK3uZbhZDLrZfuF4Zp6rKxIREamRFJSqKWtx95t1nRbHFRERqSQKStVVixsA6Gz9g8TEBBcXIyIiUjMpKFVXtRtzxKsRHpZCPPcsdHU1IiIiNZKCUjW2P7wXAJFHFrm4EhERkZpJQakay2h4LQBN0tdBbrqLqxEREal5FJSqsaDo1uyx1cWTfNil7jcREZGKpqBUjTWo7ccCWwcAbH/Mc3E1IiIiNY+CUjUWFuDFYjqZD/78EfI0TYCIiEhFUlCqxqxWC6lBLThkhGItyIY9S1xdkoiISI2ioFTN1a/tx4JCs/sNdb+JiIhUKAWlai4q2IcfCjuaD3YtgIJc1xYkIiJSgygoVXMNQnzZaDQl1b025KbBXytcXZKIiEiNoaBUzUWF+GJgZbVH0aDu7d+4tiAREZEaREGpmosK9gXgm9yicUo75kNhgQsrEhERqTkUlKq5qBAfABZlNcbwCYHsFNi/ysVViYiI1AwKStVckI8HAd7uFOJGWvQ15kZd/SYiIlIhFJSqOYvFYu9+2xt2lblxx3dgs7mwKhERkZpBQakGKO5+2+rRBtx9ICMJUva4tigREZEaQEGpBihuUdqfWgB148yNhze4sCIREZGaQUGpBmhQ2wxKB1OyoF5bc+PhjS6sSEREpGZQUKoBiluUDp7IhnrtzI1qURIREblgCko1QPEYpUMpWRiRRS1KiVuhIM+FVYmIiFR/Cko1QP2iFqX03AJOetUDn2AozIOkbS6uTEREpHpTUKoBvD3cqBPgBcDBk+p+ExERqSgKSjVEg5DiAd2nByUN6BYREbkQCko1RFSwOU7p4IkstSiJiIhUEAWlGiKqqEXpQEoWFA/oPrYLctJcWJWIiEj1pqBUQ9inCEjJAv86ENQAMCBhs0vrEhERqc4UlGqI4halQyeyzQ32iSfV/SYiIlJeCko1RPFcSodPZFNoMzROSUREpAIoKNUQdYN8cLdayCu0kZSWoyvfREREKoCCUg3hZrUQWavoyreULHNxXIsV0g5DWoKLqxMREameFJRqEPtcSieywcsf6jQ3nziiViUREZHyUFCqQYrHKR1MyTI3aEC3iIjIBVFQqkGK13w7eKI4KGmckoiIyIWoEkFpypQpxMTE4O3tTXx8POvWrTvr/rNnzyY2NhZvb29atWrF/PnzHZ7PyMhg5MiR1K9fHx8fH1q0aMG7775rfz4lJYVRo0bRrFkzfHx8aNCgAf/3f/9Hampqpbw/Z4kKOW0uJTjVonRkI9hsLqpKRESk+nJ5UJo1axZjxoxh3LhxbNy4kbi4OHr37k1ycnKJ+69evZrBgwczfPhwNm3axIABAxgwYADbtm2z7zNmzBgWLFjAp59+yvbt2xk9ejQjR45k3rx5ABw5coQjR47w6quvsm3bNqZPn86CBQsYPny4U95zZbEvY5JSNJdSWAtw94acVEj5y4WViYiIVE8WwzAMVxYQHx9Phw4deOuttwCw2WxERUUxatQonnjiiTP2HzRoEJmZmXz33Xf2bZ06daJNmzb2VqOWLVsyaNAgnnnmGfs+7dq1o2/fvrzwwgsl1jF79mzuuOMOMjMzcXd3P2fdaWlpBAUFkZqaSmBgYJnec2U5npFLuxcWY7HAb+N74+/lDh9eAwd/gRvfg7hBri5RRETEpcr6++3SFqW8vDw2bNhAr1697NusViu9evVizZo1Jb5mzZo1DvsD9O7d22H/Ll26MG/ePA4fPoxhGCxbtoxdu3ZxzTXXlFpL8QdWWkjKzc0lLS3N4VbVhPh50iDEF8OAVX8eMzdq4kkREZFyc2lQOnbsGIWFhYSHhztsDw8PJzExscTXJCYmnnP/N998kxYtWlC/fn08PT3p06cPU6ZMoVu3bqXW8fzzz3P//feXWuuECRMICgqy36Kios73bTqNxWKhZ2wYAMt2FHVdKiiJiIiUm8vHKFWGN998k7Vr1zJv3jw2bNjAxIkTGTFiBIsXLz5j37S0NPr160eLFi0YP358qcccO3Ysqamp9tvBgwcr8R2Unz0o7UzGMIxTA7oTt0JBngsrExERqX7OPRinEoWGhuLm5kZSUpLD9qSkJCIiIkp8TURExFn3z87O5sknn2TOnDn069cPgNatW7N582ZeffVVh2679PR0+vTpQ0BAAHPmzMHDw6PUWr28vPDy8irX+3Sm+EYh+Hq6kZyey+9H0mgZ2RB8giH7BCRtOxWcRERE5Jxc2qLk6elJu3btWLJkiX2bzWZjyZIldO7cucTXdO7c2WF/gEWLFtn3z8/PJz8/H6vV8a25ublhO+0S+bS0NK655ho8PT2ZN28e3t7eFfW2XMrL3Y2uTUIBWLI9GSyWU91vmqFbRESkTFze9TZmzBjef/99PvroI7Zv386DDz5IZmYmw4YNA+Cuu+5i7Nix9v0ffvhhFixYwMSJE9mxYwfjx49n/fr1jBw5EoDAwEC6d+/O448/zvLly9m7dy/Tp0/n448/5sYbbwROhaTMzEw+/PBD0tLSSExMJDExkcLCQud/CBXsqqLut6U7i8YpRRbP0K2gJCIiUhYu7XoD83L/o0eP8uyzz5KYmEibNm1YsGCBfcD2gQMHHFqHunTpwowZM3j66ad58sknadq0KXPnzqVly5b2fWbOnMnYsWMZMmQIKSkpREdH8+KLL/LAAw8AsHHjRn755RcAmjRp4lDP3r17iYmJqeR3XbmuLApKWw+d5FhGLqEa0C0iIlIuLp9HqbqqivMona7fGyv5/Ugar94Sx83NPOHVpoAFnjgA3lWvXhEREWeoVvMoSeVxmCbAPwyCGgAGJGx2aV0iIiLViYJSDVXc/fbTrqPkF9pOXe2m7jcREZHzpqBUQ8XVr0VtP0/Scwv4dV+KJp4UEREpBwWlGsrNaqF7szpAUfebPSjpyjcREZHzpaBUgxWPU1q6IxnqxoHFCmmHIb3k5WFERETEkYJSDXZF0zq4WS3sOZrJ/gwL1Ik1n1CrkoiIyHlRUKrBgnw86BATDBS1KmlAt4iISJkoKNVwDt1vGtAtIiJSJgpKNVxxUPrlrxSy67QxNx7ZCKeteyciIiIlU1Cq4RrX8ScqxIe8Qhur0uqAuzfkpELKX64uTUREpMpTUKrhLBYLPZsVdb/9ecK8+g3U/SYiInIeFJQuAj2bmwsML92RjBFZNKD7iK58ExERORcFpYtAfMMQfDzcSErL5ZBvC3OjWpRERETOSUHpIuDt4UbXJqEALEuvb25M2AoFeS6sSkREpOpTULpIFF/9Nme/J3jXgsJcSP7dtUWJiIhUcQpKF4nioLT5UCp5EZeZG9X9JiIiclYKSheJiCBvWtQNxDBgj0czc6OWMhERETkrBaWLSHGr0vLMBuYGtSiJiIiclYLSReTKoqA064g5sJujOyE33YUViYiIVG0KSheRNlG1CPHzZF+OP7l+9QADjmx2dVkiIiJVloLSRcTNaqHHJXUA+Msr1tyo7jcREZFSKShdZIq7337SOCUREZFzUlC6yHS7pA5uVgtL04omntSVbyIiIqVSULrIBPl40C46mN+MhtiwQtohSE90dVkiIiJVkoLSReiq2DCy8OawR3H3m1qVRERESqKgdBEqnk9pbW6MuUHjlEREREqkoHQRahLmT/1gHzYVNjY3KCiJiIiUSEHpImSxWOgZG8YWW1FQOrIRDMO1RYmIiFRB5QpKBw8e5NChQ/bH69atY/To0bz33nsVVphUritjw9hp1CcXT8hJhZS/XF2SiIhIlVOuoHT77bezbNkyABITE7n66qtZt24dTz31FP/+978rtECpHJ0b1cbDw4vfbDHmBnW/iYiInKFcQWnbtm107NgRgC+++IKWLVuyevVqPvvsM6ZPn16R9Ukl8fZwo2uT2my1NTI3KCiJiIicoVxBKT8/Hy8vLwAWL17M9ddfD0BsbCwJCQkVV51Uqitjw9hs04BuERGR0pQrKF166aW8++67rFy5kkWLFtGnTx8Ajhw5Qu3atSu0QKk8VzYLY4thBiUjYSsU5Lm4IhERkaqlXEHp5Zdf5n//+x89evRg8ODBxMXFATBv3jx7l5xUfZG1fPANb8pJww9LYS4k/+7qkkRERKoU9/K8qEePHhw7doy0tDSCg4Pt2++//358fX0rrDipfD2bh7FlVWO6u201Z+iOvMzVJYmIiFQZ5WpRys7OJjc31x6S9u/fz+TJk9m5cydhYWEVWqBUrp6xYWwu6n6zHdI4JRERkdOVKyjdcMMNfPzxxwCcPHmS+Ph4Jk6cyIABA3jnnXcqtECpXG2igtnj0QyAnP2/urgaERGRqqVcQWnjxo1cccUVAHz55ZeEh4ezf/9+Pv74Y954440KLVAql5vVQlCTeAB8Tv4JuenlP9jxPeZNRESkhihXUMrKyiIgIACAH3/8kZtuugmr1UqnTp3Yv39/hRYola9Dy1gOGaFYMODI5rK9OD8HtsyCqX3hzbbwdmc4trtS6hQREXG2cgWlJk2aMHfuXA4ePMjChQu55pprAEhOTiYwMLBCC5TK171pHbYWjVM6uXvt+b3o6E5YMBYmNoM598OB1eb2wlxY9VolVSoiIuJc5QpKzz77LI899hgxMTF07NiRzp07A2br0mWX6aqp6ibI14PjQS0BSD1bUMrPga1fmK1HUzrC2rch5yQERcGVT8GgT839ts6Ekwcrv3AREZFKVq7pAW6++WYuv/xyEhIS7HMoAVx11VXceOONFVacOE9A406w+UP8j20588mjO2HDdNjyOWSfMLdZ3OCSPtB+GDTuCVY3c3vDbrD3J1j9Blz7itPqFxERqQzlCkoAERERREREcOjQIQDq16+vySarsUvbd6Nwk4XahUfJTjmCT0AIbJ8H66ed6lYDs/Wo7V1w2R0QGHnmga541AxKGz+Gbo+Dv6aLEBGR6qtcXW82m41///vfBAUFER0dTXR0NLVq1eL555/HZrNVdI3iBE3qhbPPGgVA5uwHYFIsfH2fGZIsbtCsH9w+Gx7eAt3/WXJIAmjYHeq1g4Ics2tORESkGitXi9JTTz3Fhx9+yEsvvUTXrl0BWLVqFePHjycnJ4cXX3yxQouUymexWDgZ3BpSDhCasMLcGFgf2g0tvfWo5APBFY/BzMGw7gPo+jD4BJ/7dSIiIlWQxTAMo6wvioyM5N133+X666932P7NN9/w0EMPcfjw4QorsKpKS0sjKCiI1NTUGnOl34FNS/Gcew+/2RoR0fNBWnW/6dTYo7Kw2eDdrpD8B1z5NHR/vOKLFRERKYey/n6Xq+stJSWF2NjYM7bHxsaSkpJSnkNKFdDgsp78r/333Jf/KA9vrEOezVK+A1mtcPkY8/7atyEvs+KKFBERcaJyBaW4uDjeeuutM7a/9dZbtG7d+oKLEtd55OpLCPX35K+jmUz9eW/5D3TpjRDcELJTzCvmRKqSP76BlZOg7A3qInKRKVfX24oVK+jXrx8NGjSwz6G0Zs0aDh48yPz58+3Lm9RkNbHrrdiXGw7x2Owt+Hq6sfTRHkQEeZfvQBumw7cPQ0BdcxC4u1eF1ilSLoUF8FIDyM+Ee36EBvGurkhEnMgpXW/du3dn165d3HjjjZw8eZKTJ09y00038fvvv/PJJ5+U55BShdx0WT3aNqhFVl4h/5m/vfwHihsMAZGQnmDOwSRSFST/boYkcJz6QkSkBOVqUSrNli1baNu2LYWFhRV1yCqrJrcoAWw7nEr/t1ZhGPD5fZ3o3Lh2+Q605m1YOBaCY2DkBnAr99RdIhVj3fsw/zHzftPeMOQL19YjIk7llBalijZlyhRiYmLw9vYmPj6edevWnXX/2bNnExsbi7e3N61atWL+/PkOz2dkZDBy5Ejq16+Pj48PLVq04N1333XYJycnhxEjRlC7dm38/f0ZOHAgSUlJFf7eqquW9YIYEt8AgPHzfie/sJzzY7UbCr614cQ++H1OxRUoUl6H1p+6f3CteZWmiEgpXB6UZs2axZgxYxg3bhwbN24kLi6O3r17k5ycXOL+q1evZvDgwQwfPpxNmzYxYMAABgwYwLZt2+z7jBkzhgULFvDpp5+yfft2Ro8ezciRI5k3b559n0ceeYRvv/2W2bNns2LFCo4cOcJNN91U6e+3OnnsmmYE+3qwMymdT9bsL99BPP2g04Pm/VWT9KMkrnfo11P3c1Lh6AV0L4tIjefyoDRp0iTuu+8+hg0bZm/58fX1ZerUqSXu//rrr9OnTx8ef/xxmjdvzvPPP0/btm0drsJbvXo1Q4cOpUePHsTExHD//fcTFxdnb6lKTU3lww8/ZNKkSfTs2ZN27doxbdo0Vq9ezdq1Z1kU9iJTy9eTx3ub00C8tmgXyek55TtQh/vAM8CcV2nXDxVYoUgZZaVAyh7zfmTRAt77NU5JREpXpgEj52pxOXnyZJlOnpeXx4YNGxg7dqx9m9VqpVevXqxZs6bE16xZs4YxY8Y4bOvduzdz5861P+7SpQvz5s3jnnvuITIykuXLl7Nr1y5ee+01ADZs2EB+fj69evWyvyY2NpYGDRqwZs0aOnXqdMZ5c3Nzyc3NtT9OS0sr03utrgZ1iGLmrwfYeiiVl3/YycRb4879or/zqQUd74VVr8HKidDsWnMGbxFnK25Nqt3U/B4e2QQH1kDH+1xbl4hUWWVqUQoKCjrrLTo6mrvuuuu8j3fs2DEKCwsJDw932B4eHk5iYmKJr0lMTDzn/m+++SYtWrSgfv36eHp60qdPH6ZMmUK3bt3sx/D09KRWrVrnfd4JEyY4vNeoqKjzfp/VmZvVwnPXXwrAVxsPsWF/OScU7TQC3L3h8Ab4a3nFFShSFsVBqX4HaFD0P0T712g+JREpVZlalKZNm1ZZdVSoN998k7Vr1zJv3jyio6P56aefGDFiBJGRkQ6tSGUxduxYh5astLS0iyYsXdYgmFvb1+eL9Yd49pvfmTfyctysZWwR8q8DbYfCuv+ZrUqNr6ycYkXOxh6U2kO99mD1gPQjcPIABEe7tjYRqZJcOkYpNDQUNze3M642S0pKIiIiosTXREREnHX/7OxsnnzySSZNmkT//v1p3bo1I0eOZNCgQbz66qv2Y+Tl5Z3RVXi283p5eREYGOhwu5j8q08sgd7u/H4kjRnrDpTvIF1GgdUd9q2Eg2e/slGkwtkK4dAG8379DuDpC5FtzMcHSu7qFxFxaVDy9PSkXbt2LFmyxL7NZrOxZMkS+4zff9e5c2eH/QEWLVpk3z8/P5/8/HysVse35ubmhq3oiqt27drh4eHhcJydO3dy4MCBUs97savt78Wj1zQD4NWFO0nJzCv7QWpFQdxt5v2VEyuwOpHzcHQn5KWDhx+EtTC3FXe/KSiJSClcftXbmDFjeP/99/noo4/Yvn07Dz74IJmZmQwbNgyAu+66y2Gw98MPP8yCBQuYOHEiO3bsYPz48axfv56RI0cCEBgYSPfu3Xn88cdZvnw5e/fuZfr06Xz88cfceOONgDnWavjw4YwZM4Zly5axYcMGhg0bRufOnUscyC2mIfENiI0IIDU7n1cW7izfQbo+AhYr7FoAib9VbIEiZ1Pc7Vav7amJTxt0Mf/uV1ASkZK5PCgVd4k9++yztGnThs2bN7NgwQL7gO0DBw6QkJBg379Lly7MmDGD9957j7i4OL788kvmzp1Ly5Yt7fvMnDmTDh06MGTIEFq0aMFLL73Eiy++yAMPPGDf57XXXuO6665j4MCBdOvWjYiICL7++mvnvfFqyN3NyvMDzM/ZvBLuZNkPEtoEWgww7696rcJqEzmn08cnFStuUTq2EzKPO78mEanyKnQJk4tJTV/C5GwembWZOZsOExdVizkPdsFa1oHdib/Bu5ebLUsj10PtxpVTqMjppsTD0R1w2+cQe20J22dAbD/X1SciTlEtlzCR6mVs31j8vdzZcvAkX244VPYDRLQy19gybGpVEufIPmmGIXBsUQJoUDQuURNPikgJFJSkzMICvRndqykALy/YQWpWftkP0q1oUdItMyG1HGFLpCyObDT/1ooG/zDH56KLxilpQLeIlEBBScplaJcYmoT5czwzj0mLyjGwO6ojxFwBtnxY/WbFFyhyuuKFcOt3OPO54nFKCVsgL9N5NYlItaCgJOXi4Wbl30Uzdn+ydj9/HCnHki5XFE3gueEjyDhagdWJ/E3xvF1RHc98rlYDCKwPtoJTgUpEpIiCkpRblyah9GtdF5sB4+Zto8zXBTS6EiLbQkE2/PJO5RQpYhglX/F2uuiicUrqfhORv1FQkgvy1LXN8fFw49d9J5i7+XDZXmyxwBWPmvfXvW8OuBWpaMf3QM5JcPOC8FYl76OJJ0WkFApKckEia/kwsmcTAP4zfwfpOWUc2N3sWqjTHHLT4NcPKqFCuegVtyZFtgF3z5L3KZ548uCvUFjglLJEpHpQUJILdu8VDWkY6sfR9FzeWPJn2V5stZ4aq7T2bQ2mlYp3qGh8UkkDuYvViQXvWpCfCYlbnFKWiFQPCkpywbzc3RjX31w7a9rP+9hy8GTZDnDpTRAcA1nH4at7YcssTRkgFcc+PuksQclqPa37bW3l1yQi1YaCklSIHs3C6Ne6LgU2g1GfbypbF5ybO3T/l3l/53yYcz+8dilMbg1zH4JNn0HKXnNQrkhZ5GVC0u/m/bMFJdDEkyJSIndXFyA1x39ubMXmAyc5kJLFU3O28fptbbBYznN5kza3Q2A92L0I9v1szmlzcj9s3g+bPzP3CawH0V0hpitEX24ufXK+x5eL05FN5gzwgfUgqN7Z9y0OSgfWmqFc3y0RQUFJKlCQjwdvDL6MW/+3hnlbjnB501BubR91/gdo1N28AeSmw4FfYP8qMzgd2Qhph+G3L8wbgH+4OatydFeIudwcZ6IfNzld8fxJpU0LcLrIy8DdG7KOwfHdENq0cmsTkWpBQUkqVLvoYMZcfQmvLNzJuG9+p22DYJqE+Zf9QF4B0LSXeQOzC+XQr2Zo2v+zOTFgRhL8Pse8AQQ3hCFfQmiTintDUr2dbUbuv3P3hHrtzXC+f7WCkogAGqMkleCB7o3p0rg22fmFjPp8Ezn5hRd+UE8/aNQDej4Fw+bDEwfg7u+hx5PQsDu4+8CJvfDpTZCRfOHnqy7SE2Hjx5Cf4+pKqh6HiSbPIyiBBnSLyBkUlKTCuVktvDaoDSF+nmxPSOOlH3ZU/Ek8vM3uth7/gqHzYPRv5pVzJ/fDZ7dAbkbFn7OqsRXCzNth3ij4ZoQGu//dyf2QmQxWD6gbd36vsc/QrQHdImJSUJJKER7ozcRbzB+n6av3seiPpMo9oX8duONr8AmBhM3w5bCaP3Hgxo/g8Abz/rYvNWHn3xV3u0W0Ag+f83tN/Y5gscKJfZCWUGmliUj1oaAklebK2DDuvbwhAI9/uYWE1OzKPWHtxnD7F+aA3D9/hO/H1NxWloyjsPg5837xrNILxpozS4uprN1uAN6BEN7SvK/lTEQEBSWpZP/sE0urekGczMpn9MzNFNoqObhEdYCbp5qtAhs/gp9erdzzucriceb6ZRGtYOi30OIGsOXD7KGQeczV1VUNxUEpqmPZXhddFDwVlEQEBSWpZJ7uVt4cfBl+nm78sjeFt5burvyTxvaDa18x7y97wZywsibZv/rU3FL9XjMn7Lz+LajdxJxC4at7zfFLF7P8HEjYat4/n6kBTmefeFJBSUQUlMQJYkL9eOFGszvj9SW7WLc3pfJP2uFeuPwR8/63/we7F1f+OZ2hMB++f9S833ao2YIGZpfRrZ+Ahy/8tQxWvOy6GquChC1mC5tfHagVXbbXFgelpG2Qk1rxtYlItaKgJE5x42X1ualtPWwGPDxzEycy8yr/pD2fhVa3gq0Avhhq/nhWd7+8C8l/mIPWe413fC68BfR/3by/4r/w5yKnl1dlnD4+qayTkAaEQ0gjwDg1YaWIXLQUlMRpnr+hJQ1D/UhIzeGfX23FqOyB1lYr3DAFGnaDvAxz2oCTByr3nJUp9TAsm2Dev/rf4Bty5j6tb4X2wwEDvr6ver/fC1GegdynKx4gr3XfRC56CkriNH5e7rw5+DI83Cws+iOJT9bur/yTunvCoE8h7FJzJu9Pb4YsJ3T9VYaFYyE/E6Lioc2Q0vfrMwEi20L2CfjiLijIdV6NVcUFByVNPCkiJgUlcaqW9YJ4om9zAF74fjt/HEmr/JN6B8GQ2ebCqMd2wswh1W8m692L4Y9vzKv5+k00W8tK4+4Ft34EPsHmorALnnBenVVB6mFzULvFaq7fVh7FV74d3nBxBk0RsVNQEqe7p2sMPWPDyCuwMerzjWTlOWFiyKB65jpwXkHmrMtz7gebrfLPWxHyc2D+4+b9+AfMKQHOpVYDuOkDwALrp8KWmZVaYpVyuGiiybBLwasc6wyCOUbJLwwKc+HwxoqrTUSqHQUlcTqLxcIrN7cmLMCLPUczeW7eH845cXgLuO1Tc0mLP76BH5++8GMW5pvdM9u/q7zg9fPrkPIX+EdAj7Hn/7qmvaD7v8z7346GpN8rpbwqxz5/Ujm73cAcAG7vftM0ASIXMwUlcYna/l5Mvq0NFgvMWn+Qb7cccc6JG3aDG98176+dAmumlO31Npt59dzPb5jjnV6Khqm9YdYQmH0X5GVVbL0pf8HKieb9Pv8xpwEoi+7/hMZXQUE2zLoTcpzQ1elqBy9wfFIxTTwpIigoiQt1aRzKiB5NAHjy6984mFLBIaM0rW42rxoDWPgU/D6n9H0NA47ugnXvm0HjlUbwv26w6BnYvcgcXO1bG9w8Yfu38NF1kJFcMXUahtnlVpgLjXrApTeV/RhWN7jpfQisDyl74JuHau6yLgAFeeZaf3DhQal4PqUDv2gCT5GLmIKSuNToXk1pFx1Mem4BIz/fRH6hk8YNdfk/6Hg/5mX0/3C8DPzkQdj0KXx9P0xqDlM6wPzHYPs880oyzwC4pA/0/g888DM8thvu+sYcPH14A3xwFRzdeeE1bv/WHMTt5gnXTiz7fEDF/GrDrR+bXY7bvy17K1p1krQNCnLAu5Y5U/mFCG8Jnv6QmwrJ2yukPBGpftxdXYBc3NzdrLx+WxuufX0lWw6e5Pnv/uC56y/FUt5QcL4sFujzEqQdgR3fwee3meul7V0JJ/Y67uvmBQ3ioWF38xZ5mblsyOmiu8DwxfDZzebrP7waBn0GDa8oX325GaeuVuv6MIRe4I9+/XbmtAHzH4NFz0K9tqe6lmqSC5lo8u/c3M114vYsNbvfIlpeeH0iUu2oRUlcrn6wL/+9uTUAH6/Zz6RFu5xzYqsbDPwA6nc0l6rY+LEZcixu5rYrHjMXnH3igPm322PmAOG/h6RioU3g3sWnjvfJjbBlVvlqW/GyeYl7rWi44tHyv8fTdbgXWt0CRiHMHgbpSRVz3KrkQudP+jv7um+aeFLkYqWgJFVCn5Z1+fcNlwLw5tLdvL3cCYvnAnj4wOCZ0OYO6DQCbv8C/rUP7l0EVz1jDv728D7/4/mFwtB50GKAudbYnPth+ctlGxeU9Aesfdu83/e/Zo0VwWIxlzip0xwyEuHLe6DQCVMzOJM9KJVxIdzS2McpranZY7tEpFQKSlJl3NU5hif6xgLw3wU7+Wj1Puec2K82DJhiXlV2Se+yX1n2dx4+cPM06DrafLz8PzD3IXOg8bkYhrnora0AYq+DZn0urJa/8/SDQZ+YY2/2r4Klz1fs8V0p4yic2AdYKi4o1Wtnju1KT4CTTphJXkSqHAUlqVIe6N6Y/+tpjscZN+93vlh/0MUVlZPVClc/B9e9ZnblbZkBn94E2SfP/rotM80JMT18zTFFlSG0Kdzwlnn/58mw4/vKOY+zFbcm1WlmzsZeETx9IbKNeX+/pgkQuRgpKEmV88jVlzD88oYAPPHVVufNsVQZ2t8Dt88yW3D2rTTnXDpRSstE9olTk2B2e9ycXbuyXHojdHrIvD/nQUjZe/b9q4OK7nYrdnr3m4hcdBSUpMqxWCw83a85gzs2wGbAI7M2s/iPajzwuOnVcM8CCIiEozvgg17mNAJ/t+R5yDoGoZdA55GVX9fV/zYHnuemmuOVzqdrsCqzB6WOFXvcqjbxZG569Vl+R6QGUFCSKslisfDCgJYMaBNJgc3goRkbWfXnMVeXVX4Rrcwr4sJbQWYyTOvn2OV1eKO5JhuYi966e1Z+TW4ecPNUc86hIxth8bjKP2dlsRWeWpOtoq54KxYVb/49tgsyXfwd3DIT/tsY3ulsLngsIpVOQUmqLDerhVdviaP3peHkFdi47+P1rN+X4uqyyi+oHtzzAzTpZS4pMnMIrH3H/JH/fgxgQKtbzSvtnKVW1GlLurxtrllXHSX/Yc6S7hlgjlGqSL4h5pWCYK7r5wqGYa75N+cf5kztxS2Ty1821xsUkUqjoCRVmrublTcGX0a3S+qQnV/IsGm/8tuhVFeXVX5eATB4FrQbBhjmpJJT+5itA16BcM0Lzq+pWd9TXX3fPFT6GKqqrLjbrV5bc36sihbtwnFKNhssfNKcKBQg/gFzclRbgXlF5YfXmMvsiEilUFCSKs/L3Y3/3dGOjg1DSM8t4M6pv7AzMd3VZZWfm7t5NVzxenOH1pl/ez4DAeGuqemqceal8DnVdLzSofXm36gKHp9UzFUDugty4avhp+bVuuYF6Psy3PIR3PSBeXXfkY3wvytgzdsauyRSCRSUpFrw8XRj6t0diIuqxcmsfO748Bf2Hst0dVnlZ7GYS5PcMh08/CDmCugw3HX1uHuacz95B8Hh9bDkOdfVUh4VPSP33xUHpYQtkOek711Omrkkzu9fm3M53fQBdBllPmexQOtb4KG10Pgqc327hWPh4+vh5AHn1FdWBbnmDOeauFOqGQUlqTb8vdz5aFgHYiMCOJqey5D313LoRJary7owl94I//wL7pxbOV1GZREcDTcUtVyseQt2/uDaes5XVoo50BqgXgVPDVCsVhQERZndXcWhrDKlJ8K0a2HvT+bUEkNmm8Ho7wIj4Y6voN8kc+6tfSvh7S7mos5VKZAU5MKnA2FaX1g1ydXViJSJgpJUK7V8PflkeDyN6vhxJDWHOz74heS0HFeXdWE8vEtfP87Zml8H8Q+a9+c8ACerwYSfxVe7hTQ2Z1mvLA06mX8re0D3sT/NRZWTfgO/MBg2HxpfWfr+FovZGvnAKvMKvbx0+GYEfD4YMpIrt9bzYbOZ9exbaT5e+Zo5i7pINaGgJNVOnQAvPrs3nvrBPuw7nsUdH/5CSmY1G1NTlV39b4i8DHJOFq0HV0lXVdls5hV/F6qyu92KOWOB3EPrzcHZJw+YwW/4j1A37vxeW7sxDPsBej0Hbp6w6wd4uxP88U3l1Xs+lj4Pv80Gq7u5yHNeOvz0X9fWJFIGCkpSLdUN8mHGvZ0ID/RiV1IGQ6euIy1Hl0lXiOLxSl6B5kDzylgPbu9P8OZl8HocHPjlwo5VPBi+omfk/rviiScP/Vo54XHXQvioP2SnQGRbMySFNCzbMaxucPlouH+5OWdX1nH44i746j5z5ndnWz/1VFdb/zfg+jdPbT++x/n1iJSDgpJUWw1q+/LZvZ2o7efJb4dTGTbtV7UsVZSQhqetB/c67PqxYo6blwU//MsMBCf2QepBmH4t/PJe+cbU2GxwqGiW88puUQptZk7OmZ8FiVsr9tibPjW7yvKzoMnVMPRb8Ast//HCL4X7lsIVj4LFCr99YY5d2r2k4mo+l50LzAWeAXqMhcuGQKPu5jxitgJY8m/n1SJyARSUpFprEubPx8M7Eujtzob9J7j29ZX88tdxV5dVM7S4ATreb96f8w9IPXxhxzu4Dt69HH4pmuCy3d3mYHZbAfzwOHx9X9mvKDv+p7kEi7sPhLe8sPrOxWo9rfutgqYJMAz46RVzDI9RCHG3w+DPwcv/wo/t7glXPQv3/Gh246UfMRdm/m6MGVgr0+GN8OUwMGzQ5g7o/q9Tz/V6DrDAH3NPTesgUoUpKEm1d2lkEF880JlGdfxITMth8PtreWPJnxTaqtBVP9XVNS+YY2SyU8z5fAoLyn6MglxYPN5cEDhlj7nm3R1fQf/XzS6+3v8Bi5s5juWDXnBs9/kf+/SJJp0xIL4iJ560FcL8x2Bp0SSjl4+BAW+bS8tUpKgO5kDv4tC7/kNzsHhldX2d2AczbjVbxxr3hP6TzQHnxSJaQpvbzfuLnq1aV+eJlEBBSWqE2IhAvh15OQPb1sdmwKRFu7jzwxpwRZyruXuZYcYzwAwHy14s2+sTtsB7PWDVa2brQuvb4KE1ZvcLmD+gnUfA3d+Bf7i5FMn7V57/UioHnTQ+qdjpE09eyA98fg7MHgq/fgBYoO8r0GucY6CoSJ6+cO0rcOcc8KsDSdvgf90rfqB3Vgp8dgtkHjXHSN3yUcnB78onwd0b9v9sjs0SqcIUlKTG8PNyZ+KtcUy8JQ5fTzdW7zlO39dXsmKXLkW+ILUbw/VvmPdXTYLdi8/9msJ8WPFfeL+nGX58Q2HQp3DT/8Cn1pn7R3eBf/xkBpHcNJg1BBaNO3cLVnHXTWWPTypWt435A5913LyMvywMw5z5/Nhuswts+7fm1Wm3TIf4+yuj2jM17gn/WAkNuphXn31xFyx4smIGp+fnmOsXHtsFgfVgyBfgHVjyvkH1zaVYwFyMuTwtlSJOYjEMtXuWR1paGkFBQaSmphIYWMp/DMRldidnMHLGRnYULXXyQPfGPHrNJXi46f8Nyu27R8yrlXxrm105gZEl75e8A+Y+cGp1++b94brJ5zc4uTDfDEhrp5iPG3aDgVPBv86Z++amw4QowIBHd0JARHneVdlN6wf7V0Gv8WbwyEoxryjLLvqbdeJvj4ufP2GOQyrmFQi3zYCGVzin7tMVFpizr68uCsBR8WbLYVC98h3PZjO7Zn//2nxf9yyE8BZnf032SXijjfm59H8D2g0t37ml8uxdCX8tg27/NOd7qyHK+vtdJX41pkyZQkxMDN7e3sTHx7Nu3bqz7j979mxiY2Px9vamVatWzJ8/3+F5i8VS4u2VV16x77Nr1y5uuOEGQkNDCQwM5PLLL2fZsmWV8v7E+ZqE+TN3RFfu6NQAgHdX7GHQ/9ZU/5m8Xan3hFOXnH9175mtALZCWP0m/K+bGZK8g8xlN2795Pyv4HLzgD7/gZunmku77P0J3ute8qDfwxsBA4IaOC8kwalxSovHm+/1kwHmwOXvHzXHG62dAltmwK4FcPAXc8B51rFTIcnD1xz3NewH14QkMMdzXfO8GdS8gsw6/3cF7FlavuMtHndqqZVBn547JIHZstjtcfP+8gnOWxpGzk9OKnxxJ6yceOoCjIuUy4PSrFmzGDNmDOPGjWPjxo3ExcXRu3dvkpNLnlF29erVDB48mOHDh7Np0yYGDBjAgAED2LZtm32fhIQEh9vUqVOxWCwMHDjQvs91111HQUEBS5cuZcOGDcTFxXHdddeRmJhY6e9ZnMPbw40XBrTinSFtCfB2Z+OBk1z7+koW/q5/xuXi4Q23fmQuqbH/Z1jx0qnnUv6C6f3gx6ehMNe8xP2hX8xlN8oz7qblQPPy9tpNIe0wTO1jjuc5vQHcWfMnlVSbdxC4eUFAXQhrAdFdIfY6uOxOcw2/XuPNVpJbP4G7v4cHV8OYHfBUIjyVYHYzRlTyVXrnI7Yf/GMFRLQ2A/AnN8Hyl8o2Eei690+1TN3wljkFwPnqcC/UagDpCacW/pWq4ec3Ts29tfZts2v1IuXyrrf4+Hg6dOjAW2+Zc7bYbDaioqIYNWoUTzzxxBn7Dxo0iMzMTL777tRgz06dOtGmTRvefbfk1DtgwADS09NZssScQ+TYsWPUqVOHn376iSuuMP+PLj09ncDAQBYtWkSvXr3OWbe63qqXgylZjPx8E1sOngRgaOdoxl7bHG8PF6+vVh399qXZzYIF7vzaDEk/PmNe5eTpb17F1vauihmYnJMG3zxkjucBczD4da+Zg5NnDDJbbfq8BJ0evPBzlYXNZr6/yhp87Wz5ObDgX7Bhuvm4cU+zNfBcS8LsmG+OJzNs0PPpUy1EZbF1Nnx9r3nBwMObL2z+KKkY6YnwxmXmv9PuPlCQbf571/4e59VwfI/535YmvSr837Nq1fWWl5fHhg0bHIKJ1WqlV69erFlT8uW3a9asOSPI9O7du9T9k5KS+P777xk+/NTK7LVr16ZZs2Z8/PHHZGZmUlBQwP/+9z/CwsJo165dicfJzc0lLS3N4SbVR1SIL7P/0Zn7uzUC4KM1+xn4zmr+Oprh4sqqoVY3Q9uhgAGf3mx2OeVnQcwVZstJu6EV9x8270CzVebq582JE7fOPHVpu7OWLimJ1VpzQhKYrYX9X4cB75o/jHuWml1xB88yDOLQBnOJG8NmBuMrHivfuVsONLsi89LNCwDE9Vb81/x3un5H82pMMCeedeag+6UvwGc3m2PpXMylQenYsWMUFhYSHh7usD08PLzULrDExMQy7f/RRx8REBDATTfdZN9msVhYvHgxmzZtIiAgAG9vbyZNmsSCBQsIDg4u8TgTJkwgKCjIfouKiirLW5UqwNPdypPXNmfa3R0I8fPk9yNp9H9zFXM3XeBEihejvi9D2KXmuBt3b+jzMtw1D4KjK/5cFgt0/T/z+MWXtr97hdlV5OYJEa0q/pwXqzaDi7o8m5hdntP6wtp3zpwKIeUvc66kgmzz//j7vVb+4Gi1musLgjnHk5Y2ca3je2DjR+b9XuPNEOwTYs6P9cdc59SQsMUc8wZmkHYxl49RqmxTp05lyJAheHufGrFvGAYjRowgLCyMlStXsm7dOgYMGED//v1JSEgo8Thjx44lNTXVfjt4sBqsqi4lujI2jPn/dwXxDUPIzCtk9KzNPD57C1l5ukT5vHn4wJDZcOVT5hVwnR4wf/AqU8MrzLE99TtCftHA37px5lxPUnHCW5hrxRXPmr7gCXPOp5yiVvTM42ZLYtYxc2zTLdMvfLLPRj2g8VXm+SpjbUE5f0tfMP85NL0GYrqCp9+pru1Vk50zQWjxJKwtB1aJ/xFyaVAKDQ3Fzc2NpKQkh+1JSUlERJR8FUtERMR5779y5Up27tzJvffe67B96dKlfPfdd8ycOZOuXbvStm1b3n77bXx8fPjoo49KPK+XlxeBgYEON6m+IoK8mXFfJx6+qikWC8zecEjLn5RVUD3o/k8Ibeq8cwZGmoOjO/7DfNz8eued+2LiFWBOF9D3FfNKtj++MScOPbQBZg42Z1gPijLDsldAxZzz6qKlTX6fc2r9PnGuI5uKWnIscNW4U9s73GuOP0z6Df5cVLk17F8Df/5oztZ/5VOVe67z5NKg5OnpSbt27eyDrMEczL1kyRI6d+5c4ms6d+7ssD/AokWLStz/ww8/pF27dsTFxTlsz8oyLxG3/u3/gK1WKzabrVzvRaofN6uFR66+hBn3diIi0Jt9x7MY9N5anpm7jYxctS5VWe6ecO1/Yewhs0tOKofFYk6Eec8CCKxvhqMPeppTCXgHwZAvK3ZahohWEHebeV9Lm7jG4vHm39aDHK/K9A0x12YEc5b9ymIYp8YkXXaHOdltFeDyrrcxY8bw/vvv89FHH7F9+3YefPBBMjMzGTZsGAB33XUXY8eOte//8MMPs2DBAiZOnMiOHTsYP34869evZ+TIkQ7HTUtLY/bs2We0JoEZtoKDgxk6dChbtmxh165dPP744+zdu5d+/fpV7huWKqdz49r8OKYbgzua484+Wbuf3q/9xE+a0btqq6iWDDm7+u3hgZWnlp1x8zTnXwqLrfhzXfmUOe3C/lVmq4I4z55l8Ndy85/vlU+e+XznEWbr4oHVcGBt5dSwe7G5PJCbl+NCyi7m8qA0aNAgXn31VZ599lnatGnD5s2bWbBggX3A9oEDBxzGDXXp0oUZM2bw3nvvERcXx5dffsncuXNp2dJxTpKZM2diGAaDBw8+45yhoaEsWLCAjIwMevbsSfv27Vm1ahXffPPNGa1PcnEI9PZgwk2t+ezeeOoH+3D4ZDZ3TV3H47O3kJpVAcs7iFRnviFw+2wY+KE5UWbM5ZVznlpREF/UrbpoXNnmc5Lys9lOtSa1H17yRRmBkeZgf6icViWbDZYUDerveF/5Z4mvBC6fR6m60jxKNVdmbgGvLNzJR2v2YRgQFuDFCwNacs2lTpz9WeRilX0CXm8DOSfh+reg7Z2urqjm2/a1Obv8ueayOr4H3mwHGOZUIOGXVkIN/vDw1nPP4XUBqtU8SiJVkZ+XO+Ovv5TZ/+hMo1A/ktNzuf+TDYz6fBPHM3JdXZ5IzeYTfGriymUvQp6WHapUhfmnrjTsMursE37WbgwtbjDvr5pcgTUUmP+sATqPrNSQVB4KSiKlaB8TwvyHr+CB7o2xWuDbLUe4+rWf+HbLEdQQK1KJOt5nruGXngC/vOPqamq2jR+b82L51THHIZ3L5Y+Yf7d9Zc6tVBG2zIDju835ms6nBidTUBI5C28PN57oG8vcEV2JjQggJTOPUZ9v4v5PNpCcdvGufSRSqdy94KpnzPurJptzN0nFy8uEFS+b97v9E7z8z/2ayDbmEjdG0SLYFyo/B5YX1XDFo+Zs/FWMgpLIeWhdvxbzRl7O6F5NcbdaWPRHEr0mrWD2+oNqXRKpDC1vNie0zE2Dn15xdTU109q3ISMJgmNOXf5/Pi4fY/7d9ClklLyA/XlbPxXSDkFAJHQYfu79XUBBSeQ8ebpbGd3rEr4ddTmt6gWRllPA419uZei0Xzl0QuMoRCrU6Uub/PoBpOx1bT01TVYK/PyGef/Kp835yc5XzOXmGosFOWbYKq/cdFg50bzf41/mjP9VkIKSSBk1rxvInIe68ETfWDzdrfy06yjXvPYTryzcwYnMPFeXJ1JzNL7S7Oax5bt2aZOCPPPy9Zpk5USztS6iVdnXU7NYTo1V+vVDyEktXw1r3zGXwglpBG2GlO8YTqCgJFIO7m5WHujemB8evoIOMcFk5RUyZdkeLn95qQKTSEXqVbS0ybav4LATlzYpLDAnQPz6fng5Bv4bYw58rgld7ScPwrr3zPu9xpdvncZL+kKdWDNs/fph2V+flXJqjNOVT4GbR9mP4SQKSiIXoHEdf774R2feu7MdLeoGknlaYPrvgh2kKDCJXJi6rc0lNQDmjijqhvurcs5lGHB4I/zwBExqDp8OhK2zzEWYc1Jh3ij49CYzaFRnyydAYR7EXGEuRlweVit0HW3eX/sO5GeX7fWrXjNDVngruPSm8tXgJJpwspw04aT8nWEYLPojicmL/+SPBHOldT9PN4Z2ieHeKxoR4leGMQAicsrJA/B2Z8jLOLWtVvSprrmG3cz5l8orZS/8NtsMRcd3n9ruE2J2S7W6BQ6tM1e1L8gxJ0W85nloN8zshqpOkrfDO13AsMG9S6F+u/IfqzAf3mgLqQeg30Rz8dzzkZYAb7QxP8vbv4BLepe/hnIo6++3glI5KShJaQzDYPH2ZCYv3sXvR8zA5FsUmO5TYBIpn5S/zO63PcvNhXltpy0tZLFCZFszNDW+0hxofK6unMzj8PvXsPULMwQVc/eB2GvNVqzGPR2Pc2w3fDMCDhatddawG1z/pnnVWHXx+WDYOR+aXw+DPrnw4/3yHvzwuBlcR20EN/dzv+a7R8yr3aLi4Z6FTg+bCkpOoqAk56LAJFJJcjNg/8+wZ6m5mOuxnY7PewaYV2YVB6faTcwf47wsMyT8Ntscf2QrMPe3WKFhdzMcNb/u7Asu2wrhl/+Z65IVZIOHH1z9nLlGWnnG+jjTgbUwtTdY3GDELxDa9MKPmZcFk1uZg7Jv+gBa33L2/VP+grc6mJ/93fMhpuuF11BGCkpOoqAk56u0wHRX5xjuu6Ihtf29XFyhSDWXeshc+X7PUvNv1t8mqAyKgvCWsG+lY/dd3TbQ+lazey2gjGs5Ht9jjlna/7P5OPpyuOFN8wquqsgwYFpfOLAG2g6F69+ouGP/9IrZLRl2KTz489lbiL66D377Apr0gju+qrgaykBByUkUlKSsDMNgyfZkJi/ZxbbDCkwilcJmg8St8NcyMzgdWGsOXC5Wq4HZctTqVqhzyYWf69cPYPF4c8C3uw/0Ggcd/1H1Wpd2/gCf3wbu3vB/myAwsuKOnX0CXmtphtCzjTlK+h3e6QoYcP8Kc5ZvF1BQchIFJSmvswWm+7upS06kQuVlwf7VkLQNGnQyx8VU9JiYE/vM1qW9P5mPozrBDVMgtEnFnqe8bIVmQDm63bxS7ernKv4cPz4Dq98w3/vwhSXvUzw+qsUAuPWjiq/hPCkoOYmCklwowzBYuiOZyYv/5LfD5oRtGsMkUk0ZBmyYZgaGvAyz5ebKp8xFXq1urq1t8wyY+yB4B8HDWy7sCsHSpCXA663N1rthCyC6s+PzB9fBh1eb48Ee+uXCW/MuQFl/v6tY26DIxcNisXBV83DmjezKB3e1p2W9QLLyCnln+R6uKJqHSRNXilQTFgu0vwceWgONrjQvfV/0DHx4DRzdee7XV5b8HFj2H/P+5WMqJyQBBNaFNreb91dNcnzOMMzB72Du48KQVB5qUSontShJRStp0Le/lzt3d4nh3isaUstXLUwi1YJhwKZPYOFT5qSKbp7mLNZegeDlb87D5BVQdD/gtPv+f9un6LGHr3mM8ox7WjMFFj5pLjr7fxsrdz2143vgrfbmHE0P/AwRLc3te5bCJzea72HURqgVVXk1nAd1vTmJgpJUFsMw+LFo4srtCacC07CuMQy/XIFJpNpIPQzfPgy7F1XM8awe4O5lBo6//y1pm7sX7F4COSfN+Z7a3lUxdZzN7GHm/FQtb4abPzRD4/tXwpFNEP8g9H2p8ms4BwUlJ1FQkspmsxUHpl3sSEwHIMAemBoR5Ft110YSkSKGYV6Fl3HUbF3KyzDngcpNh7x0829uRtH2osf2+xnmXE0XKvQSeHDN+U0GeaEStsL/rjDHIo3aCIm/wRd3mvNNPbwF/OtUfg3noKDkJApK4ixmYEpk8uI/HQPT5Q0ZfnlDgnwUmERqrMICc+qBgjxzoHRhbtH90//mms85/C163iiE2H7Ond/p04HmhJ5th5rTMxzbCd0eh55PO6+Gs1BQchIFJXE2m81g4e9mYNqZVBSYvN0Z1rUhN7SJpFGoH5bqtu6UiNQ8+36G6deeeuxdC0ZvNa+6qwIUlJxEQUlcxWYzWPB7Iq+fFpgAGoT40qNZHa5sFkanRrXx8XTxJckicnEyDHOplIO/mI97PQeXj3ZpSadTUHISBSVxNZvNYP62BGauO8i6vSnkFdrsz3m5W+ncuDZXNgujR7M6RNf2c2GlInLR2bUQZtwKAXXNsUqevq6uyE5ByUkUlKQqycwtYPWe4yzbmczyHckcSc1xeL5RqB89moVxZWwdOjYMwctdrU0iUsl2LYSQxlVnhvIiCkpOoqAkVZVhGOxKyjBD085k1u87QYHt1L/mvp5udGkcanbTxYZRr1YlzqsiIlLFKCg5iYKSVBdpOfn8/Ocxlu1MZtnOoxxNz3V4Pq5+EPdc3pBrW9XFw02T9YtIzaag5CQKSlIdGYbB70fSWL4zmeU7j7LxwAmKG5sig7y5u2sMt3VsQKC3phwQkZpJQclJFJSkJjiWkctnaw/wydp9HMsw15Xz83RjUIcGDOsaQ1RI1RmAKSJSERSUnERBSWqSnPxCvtl8mA9W7uXP5AwArBbo27Iu917RkMsaVNJCmiIiTqag5CQKSlITGYbBil1H+WDlXlbtPmbf3j46mHuvaMjVLSJws2pSSxGpvhSUnERBSWq67QlpfLByL/O2HCa/0PzPRIMQX+7pGsMt7aPw83LCulEiIhVMQclJFJTkYpGUlsPHa/bx6doDpGbnAxDo7c6QTtEM7RxDRJC3iysUETl/CkpOoqAkF5usvAK+2nCID1ftZd/xLADcrBZa1guifXQw7aODaRcTTFiAgpOIVF0KSk6ioCQXq0KbwZLtSXywci/r9qWc8XxUiA/to0NoFx1M+5hgLgkLwKpxTSJSRSgoOYmCkggcTMliw/4TrN+fwvp9J9iZlM7f/4sS4O3OZQ2C7a1ObRrUwtdT45tExDUUlJxEQUnkTGk5+Ww6cJIN+0+wYX8Kmw6cJCuv0GEfN6uF5nUDaB8dQqdGtenRrA7eHlp7TkScQ0HJSRSURM6toNDGjsT0olanE2zYl3LGgr2+nm5cGRtGv1Z1ubJZGD6eCk0iUnkUlJxEQUmkfI6czDaD074UFm9P5vDJbPtzPh5uXBlbh2uLQpOmIBCRiqag5CQKSiIXzjAMth5KZf5vCczflsDBlFOhydvDSo9LwujbKoKrmofjr9AkIhVAQclJFJREKpZhGGw7nMb8bQnM/y2B/UVTEAB4ulvpfkkd+rWqy1XNwwjQor0iUk4KSk6ioCRSeQzD4I+ENLOl6bdE9h7LtD/n6Wal2yWhXNuqLpc3CSUsUPM2icj5U1ByEgUlEecwDIMdienM/y2B739L4K+jmQ7PR9f2pX10CB1igunQMIRGoX5YLJq3SURKpqDkJApKIs5nGAa7kjKY/1sCi/5IYnti2hnzNoX4edI+OpgOMSF0aBjCpZGBeLhZXVOwiFQ5CkpOoqAk4nppOfls3H+C9ftOsG5fClsOniS3wOawj7eHlcuigukQE0z7mBDaRgdrYLjIRUxByUkUlESqntyCQrYdTmP9vhR+3WfOGH4yK99hH6sFWkQG2ie8jG8YQrCfp4sqFhFnU1ByEgUlkarPZjPYczTDDE37Uvh1f4rDFATFYiMC6NSoNp0ahdCxYW1CFJxEaiwFJSdRUBKpnhJTc/h1Xwrr9qaw9q/j/JmcccY+sREBxDc0W5w6Ngyhtr+XCyoVkcqgoOQkCkoiNcOxjFx7aFr713F2JZ0ZnJqFBxDf6FRXnYKTSPWloOQkCkoiNdNxh+CUws6k9DP2uSTcny6NQ+naJJT4RiEEagJMkWpDQclJFJRELg4pmXms22uGprV/HWdHomNwcrNaaF0/iMubmMHpsga18HLXwr4iVVVZf7+rxOQiU6ZMISYmBm9vb+Lj41m3bt1Z9589ezaxsbF4e3vTqlUr5s+f7/C8xWIp8fbKK6847Pf9998THx+Pj48PwcHBDBgwoKLfmohUcyF+nvRpWZfx11/KgtHd2PjM1bx7R1vu7BRNo1A/Cm0Gmw6c5M2lu7ntvbW0eW4RQ6eu4/2f/uKPI2nYbPp/UZHqzOWTicyaNYsxY8bw7rvvEh8fz+TJk+nduzc7d+4kLCzsjP1Xr17N4MGDmTBhAtdddx0zZsxgwIABbNy4kZYtWwKQkJDg8JoffviB4cOHM3DgQPu2r776ivvuu4///Oc/9OzZk4KCArZt21a5b1ZEqr3i4NSnZV0ADp/M5ufdx+y3Yxl5rNh1lBW7jgJQ28+Tzo1r21ucokJ8XVm+iJSRy7ve4uPj6dChA2+99RYANpuNqKgoRo0axRNPPHHG/oMGDSIzM5PvvvvOvq1Tp060adOGd999t8RzDBgwgPT0dJYsWQJAQUEBMTExPPfccwwfPrxcdavrTUT+zjAMdials+rPY6zeYw4Oz8ordNgnurYvVzQNpW/LusQ3DMFds4aLOFVZf79d2qKUl5fHhg0bGDt2rH2b1WqlV69erFmzpsTXrFmzhjFjxjhs6927N3Pnzi1x/6SkJL7//ns++ugj+7aNGzdy+PBhrFYrl112GYmJibRp04ZXXnnF3iolIlJWFouF2IhAYiMCufeKRuQV2Nhy6CSr/jRbmzYdPMn+41nsP36AT9ceoLafJ71bRnBdq7p0VGgSqZJcGpSOHTtGYWEh4eHhDtvDw8PZsWNHia9JTEwscf/ExMQS9//oo48ICAjgpptusm/766+/ABg/fjyTJk0iJiaGiRMn0qNHD3bt2kVISMgZx8nNzSU3N9f+OC0t7fzepIhctDzdreaaczEhPHL1JaTn5PPLXyks2ZHEgm2JHM/MY8YvB5jxixma+rSMoF+rusQ3qo2bVQv7ilQFLh+jVNmmTp3KkCFD8Pb2tm+z2cy1oJ566in7uKVp06ZRv359Zs+ezT/+8Y8zjjNhwgSee+455xQtIjVSgLcHvVqE06tFOP++oSVr/zrO91sTWPi7GZo+++UAn/1ygFB/MzRd26ou8Q0VmkRcyaVBKTQ0FDc3N5KSkhy2JyUlERERUeJrIiIiznv/lStXsnPnTmbNmuWwvW5dcxBmixYt7Nu8vLxo1KgRBw4cKPG8Y8eOdejyS0tLIyoq6izvTkSkdB5uVq5oWocrmtbh+QEtWbPnOPN/S2DB74kcy8jj07Vm91yovxd9WobTr1UkHRuGKDSJOJlLg5Knpyft2rVjyZIl9kvzbTYbS5YsYeTIkSW+pnPnzixZsoTRo0fbty1atIjOnTufse+HH35Iu3btiIuLc9jerl07vLy82LlzJ5dffjkA+fn57Nu3j+jo6BLP6+XlhZeXZuMVkYrn4Wal2yV16HaJGZpW7znO/K3FoSnXITT1bRlBi8hAArzdCfD2IMDbncCi+/5e7vh6umGxKEyJVBSXd72NGTOGoUOH0r59ezp27MjkyZPJzMxk2LBhANx1113Uq1ePCRMmAPDwww/TvXt3Jk6cSL9+/Zg5cybr16/nvffeczhuWloas2fPZuLEiWecMzAwkAceeIBx48YRFRVFdHS0fY6lW265pZLfsYhI6TzcrHS/pA7dL6nDCzeaoen7rUdY+HsSxzJy+WTt/rO+3s1qwd/LvcQgFeDtTqi/Fx0bhtC2QTCe7ho8LnIuLg9KgwYN4ujRozz77LP2q88WLFhgH7B94MABrNZT/zJ36dKFGTNm8PTTT/Pkk0/StGlT5s6de8bVajNnzsQwDAYPHlzieV955RXc3d258847yc7OJj4+nqVLlxIcHFx5b1ZEpAxOD00v3mjj593HWPRHEklpOaTlFJCeU0B6Tj7pOQVk5BZQaDMotBmkZueTmp0PZJd6bB8PN+IbhXB5k1CuaFqHS8L91RIlUgKXz6NUXWkeJRGpSgzDIDu/0B6e/h6kiv/uP57F6j3mxJinCwvw4vImoVzeNJTLm4QSFuhdyplEqjet9eYkCkoiUl3ZbAY7EtNZtfsoK/88xrq9KeQW2Bz2aRYeYIampqHENwzB19PlHRAiFUJByUkUlESkpsjJL2TD/hOs/PMYq3Yf5fcjaZz+y+DhZqFtg2CuaBpKh5iQosHkHq4rWOQCKCg5iYKSiNRUKZl5/Lz7GKv+PMaq3cc4fPLMsU7RtX25NDKQFnUDuTQyiEsjA6kT4KVxTlLlKSg5iYKSiFwMDMNg77FMVhUFp98Op5KQmlPivqH+nrQoCk1mgAokprYfVs39JFWIgpKTKCiJyMUqJTOPP46k8fuRVP5ISOP3I2n8dTQDWwm/Jr6ebjQvCk2XRprr4F0SHoCPp5vzCxdBQclpFJRERE7JzitkR6IZmorD046EtDMGiQNYLRAT6kfziEBiIwKIrWv+rR/so647qXQKSk6ioCQicnYFhTb2Hss8LTylsiMhneOZeSXu7+/lXhScAoiNCKR53QAuCQ/QwHGpUApKTqKgJCJSPkfTc9mRmMaOhHS2F/3dnZxBXuGZrU8AUSE+xEYE0iw8gKbh/jQNC6BRHT+8PdR9J2WnoOQkCkoiIhUnv6j1aXtCGjsS09lR9Le0geNWC0TX9qNpmD9Nw/25JDyAJmH+NK7jrwAlZ6Wg5CQKSiIile9kVh47EtPZnpDGrqQMdiensyspo2iJljNZLdAgxJem4QE0DTsVoJqEKUCJSUHJSRSURERcwzAMjqbn8mdyBruS0vkzOYM/k84eoAACvNwJ9PGglq95C/LxIMjH03zsYz42t3va79fy9cDHw02DzGuQsv5+a056ERGpViwWC2GB3oQFetO1Sah9u2EYHM3I5c+kouCUnMHupAx2JadzMiuf9NwC0nMLSpxA82w83CyEBXgTXduX6Np+NAz1Jaa2HzGhfjQI8VVLVQ2nFqVyUouSiEj1YBgGJ7PyOZGVx8nsfFKz80nNyudkVh6p2QWczM47ta3o+ZNZ+aRm55FfePafSIsFIoN8iK7tS0yoHzG1zRDVMNSPKIWoKkktSiIiIqexWCwE+3kS7OdZptcZhkF2fiEns/JJSM1h//FM9h3LZO/xLPYfz2TvsUzSc8wWqsMns1m95/jfznsqREUEelMnwItQfy+Hv3UCvKjl46HZy6swBSUREZESWCwWfD3d8fV0J7KWD+2igx2eNwyDlMw89h3PYt+xTDM8Fd3fdyzT3s13rq4+N6uFUH/PM0JU8d+IQLPbL0xr6bmEgpKIiEg5WCwWavt7Udvf6ywhKpP9x7M4mp5r3jJyOZaRa398IiufQptBUlouSWm5Zz2fj4cb0bV9aRBidvNFF3XzRdf2pW6QD25qlaoUCkoiIiIVzDFEhZS6X36hjeMZeQ7h6WjR/eJtR1KzOXwim+z8QnOOqcT0M47j6WalfoiPPTjF1PajQfHfEF+FqAugoCQiIuIiHm5WIoK8iQjyPut+eQU2Dp/MZn9RC9W+0/4eSskmr9DGX0cz+eto5hmv9fdy57IGtWjbIJi20cG0iapFkI+WhTlfuuqtnHTVm4iIVAWFNoOE1Gx7cDrwtyCVk++4NIzFApeEBdA22gxP7aKDaRjqd9GMf9KEk06ioCQiIlVdoc1gZ2I6Gw6cYOP+E2w8cIL9x7PO2C/Y18Pe4tQuOpi4+rXw8ayZUxsoKDmJgpKIiFRHR9Nz2XjADE0b959gy6FU8gocW53crBZa1A0kNiIAq8WCgYHNAJthYBjmYHWHxxjYbOZjmwEU7R/k40FYoBfhAd6EB3oTHuhFeNFUCa6aY0pByUkUlEREpCbIK7DxR0IaG/abwWnD/hMkppW8GHFFquXrQXiAtxmkTgtRYQGOgcrDzVqh51VQchIFJRERqamOnMxmw/4T7D+eicViwWIBq8WChaK/FvPKPmvRdqsFOO1x8Win1Ox8c+qD9ByS03KKpkHIIfdvLVilebpfc+69olGFvjfNzC0iIiIXJLKWD5G1fCrl2IZhkJZdQFJ6DkmnhSd7kErPITktl+T0HMICz341oDMoKImIiIjTWCwWgnw9CPL14JLwgFL3s9kMbFWg00tBSURERKocq9WCFddPWVCxI6REREREahAFJREREZFSKCiJiIiIlEJBSURERKQUCkoiIiIipVBQEhERESmFgpKIiIhIKRSUREREREqhoCQiIiJSCgUlERERkVIoKImIiIiUQkFJREREpBQKSiIiIiKlcHd1AdWVYRgApKWlubgSEREROV/Fv9vFv+PnoqBUTunp6QBERUW5uBIREREpq/T0dIKCgs65n8U430glDmw2G0eOHCEgIACLxVJhx01LSyMqKoqDBw8SGBhYYcet6fS5lY8+t/LR51Z2+szKR59b+ZztczMMg/T0dCIjI7Fazz0CSS1K5WS1Wqlfv36lHT8wMFD/UpSDPrfy0edWPvrcyk6fWfnocyuf0j6382lJKqbB3CIiIiKlUFASERERKYWCUhXj5eXFuHHj8PLycnUp1Yo+t/LR51Y++tzKTp9Z+ehzK5+K/Nw0mFtERESkFGpREhERESmFgpKIiIhIKRSUREREREqhoCQiIiJSCgWlKmbKlCnExMTg7e1NfHw869atc3VJVdr48eOxWCwOt9jYWFeXVeX89NNP9O/fn8jISCwWC3PnznV43jAMnn32WerWrYuPjw+9evXizz//dE2xVcS5PrO77777jO9enz59XFNsFTJhwgQ6dOhAQEAAYWFhDBgwgJ07dzrsk5OTw4gRI6hduzb+/v4MHDiQpKQkF1XseufzmfXo0eOM79sDDzzgooqrhnfeeYfWrVvbJ5Xs3LkzP/zwg/35ivqeKShVIbNmzWLMmDGMGzeOjRs3EhcXR+/evUlOTnZ1aVXapZdeSkJCgv22atUqV5dU5WRmZhIXF8eUKVNKfP6///0vb7zxBu+++y6//PILfn5+9O7dm5ycHCdXWnWc6zMD6NOnj8N37/PPP3dihVXTihUrGDFiBGvXrmXRokXk5+dzzTXXkJmZad/nkUce4dtvv2X27NmsWLGCI0eOcNNNN7mwatc6n88M4L777nP4vv33v/91UcVVQ/369XnppZfYsGED69evp2fPntxwww38/vvvQAV+zwypMjp27GiMGDHC/riwsNCIjIw0JkyY4MKqqrZx48YZcXFxri6jWgGMOXPm2B/bbDYjIiLCeOWVV+zbTp48aXh5eRmff/65Cyqsev7+mRmGYQwdOtS44YYbXFJPdZKcnGwAxooVKwzDML9bHh4exuzZs+37bN++3QCMNWvWuKrMKuXvn5lhGEb37t2Nhx9+2HVFVRPBwcHGBx98UKHfM7UoVRF5eXls2LCBXr162bdZrVZ69erFmjVrXFhZ1ffnn38SGRlJo0aNGDJkCAcOHHB1SdXK3r17SUxMdPjuBQUFER8fr+/eOSxfvpywsDCaNWvGgw8+yPHjx11dUpWTmpoKQEhICAAbNmwgPz/f4fsWGxtLgwYN9H0r8vfPrNhnn31GaGgoLVu2ZOzYsWRlZbmivCqpsLCQmTNnkpmZSefOnSv0e6ZFcauIY8eOUVhYSHh4uMP28PBwduzY4aKqqr74+HimT59Os2bNSEhI4LnnnuOKK65g27ZtBAQEuLq8aiExMRGgxO9e8XNypj59+nDTTTfRsGFD9uzZw5NPPknfvn1Zs2YNbm5uri6vSrDZbIwePZquXbvSsmVLwPy+eXp6UqtWLYd99X0zlfSZAdx+++1ER0cTGRnJ1q1b+de//sXOnTv5+uuvXVit6/3222907tyZnJwc/P39mTNnDi1atGDz5s0V9j1TUJJqrW/fvvb7rVu3Jj4+nujoaL744guGDx/uwsqkprvtttvs91u1akXr1q1p3Lgxy5cv56qrrnJhZVXHiBEj2LZtm8YNlkFpn9n9999vv9+qVSvq1q3LVVddxZ49e2jcuLGzy6wymjVrxubNm0lNTeXLL79k6NChrFixokLPoa63KiI0NBQ3N7czRuQnJSURERHhoqqqn1q1anHJJZewe/duV5dSbRR/v/TduzCNGjUiNDRU370iI0eO5LvvvmPZsmXUr1/fvj0iIoK8vDxOnjzpsL++b6V/ZiWJj48HuOi/b56enjRp0oR27doxYcIE4uLieP311yv0e6agVEV4enrSrl07lixZYt9ms9lYsmQJnTt3dmFl1UtGRgZ79uyhbt26ri6l2mjYsCEREREO3720tDR++eUXfffK4NChQxw/fvyi/+4ZhsHIkSOZM2cOS5cupWHDhg7Pt2vXDg8PD4fv286dOzlw4MBF+30712dWks2bNwNc9N+3v7PZbOTm5lbo90xdb1XImDFjGDp0KO3bt6djx45MnjyZzMxMhg0b5urSqqzHHnuM/v37Ex0dzZEjRxg3bhxubm4MHjzY1aVVKRkZGQ7/57l37142b95MSEgIDRo0YPTo0bzwwgs0bdqUhg0b8swzzxAZGcmAAQNcV7SLne0zCwkJ4bnnnmPgwIFERESwZ88e/vnPf9KkSRN69+7twqpdb8SIEcyYMYNvvvmGgIAA+3iQoKAgfHx8CAoKYvjw4YwZM4aQkBACAwMZNWoUnTt3plOnTi6u3jXO9Znt2bOHGTNmcO2111K7dm22bt3KI488Qrdu3WjdurWLq3edsWPH0rdvXxo0aEB6ejozZsxg+fLlLFy4sGK/ZxV7YZ5cqDfffNNo0KCB4enpaXTs2NFYu3atq0uq0gYNGmTUrVvX8PT0NOrVq2cMGjTI2L17t6vLqnKWLVtmAGfchg4dahiGOUXAM888Y4SHhxteXl7GVVddZezcudO1RbvY2T6zrKws45prrjHq1KljeHh4GNHR0cZ9991nJCYmurpslyvpMwOMadOm2ffJzs42HnroISM4ONjw9fU1brzxRiMhIcF1RbvYuT6zAwcOGN26dTNCQkIMLy8vo0mTJsbjjz9upKamurZwF7vnnnuM6Ohow9PT06hTp45x1VVXGT/++KP9+Yr6nlkMwzAuNNWJiIiI1EQaoyQiIiJSCgUlERERkVIoKImIiIiUQkFJREREpBQKSiIiIiKlUFASERERKYWCkoiIiEgpFJRERCqIxWJh7ty5ri5DRCqQgpKI1Ah33303FovljFufPn1cXZqIVGNa601Eaow+ffowbdo0h21eXl4uqkZEagK1KIlIjeHl5UVERITDLTg4GDC7xd555x369u2Lj48PjRo14ssvv3R4/W+//UbPnj3x8fGhdu3a3H///WRkZDjsM3XqVC699FK8vLyoW7cuI0eOdHj+2LFj3Hjjjfj6+tK0aVPmzZtXuW9aRCqVgpKIXDSeeeYZBg4cyJYtWxgyZAi33XYb27dvByAzM5PevXsTHBzMr7/+yuzZs1m8eLFDEHrnnXcYMWIE999/P7/99hvz5s2jSZMmDud47rnnuPXWW9m6dSvXXnstQ4YMISUlxanvU0QqUMWt4ysi4jpDhw413NzcDD8/P4fbiy++aBiGuUL7Aw884PCa+Ph448EHHzQMwzDee+89Izg42MjIyLA///333xtWq9VITEw0DMMwIiMjjaeeeqrUGgDj6aeftj/OyMgwAOOHH36osPcpIs6lMUoiUmNceeWVvPPOOw7bQkJC7Pc7d+7s8Fznzp3ZvHkzANu3bycuLg4/Pz/78127dsVms7Fz504sFgtHjhzhqquuOmsNrVu3tt/38/MjMDCQ5OTk8r4lEXExBSURqTH8/PzO6AqrKD4+Pue1n4eHh8Nji8WCzWarjJJExAk0RklELhpr164943Hz5s0BaN68OVu2bCEzM9P+/M8//4zVaqVZs2YEBAQQExPDkiVLnFqziLiWWpREpMbIzc0lMTHRYZu7uzuhoaEAzJ49m/bt23P55Zfz2WefsW7dOj788EMAhgwZwrhx4xg6dCjjx4/n6NGjjBo1ijvvvJPw8HAAxo8fzwMPPEBYWBh9+/YlPT2dn3/+mVGjRjn3jYqI0ygoiUiNsWDBAurWreuwrVmzZuzYsQMwr0ibOXMmDz30EHXr1uXzzz+nRYsWAPj6+rJw4UIefvhhOnTogK+vLwMHDmTSpEn2Yw0dOpScnBxee+01HnvsMUJDQ7n55pud9wZFxOkshmEYri5CRKSyWSwW5syZw4ABA1xdiohUIxqjJCIiIlIKBSURERGRUmiMkohcFDTKQETKQy1KIiIiIqVQUBIREREphYKSiIiISCkUlERERERKoaAkIiIiUgoFJREREZFSKCiJiIiIlEJBSURERKQUCkoiIiIipfh/F/7iQKfEXfwAAAAASUVORK5CYII="/>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2054" name="AutoShape 6" descr="data:image/png;base64,iVBORw0KGgoAAAANSUhEUgAAAkoAAAHHCAYAAABA5XcCAAAAOXRFWHRTb2Z0d2FyZQBNYXRwbG90bGliIHZlcnNpb24zLjcuMSwgaHR0cHM6Ly9tYXRwbG90bGliLm9yZy/bCgiHAAAACXBIWXMAAA9hAAAPYQGoP6dpAAB6sUlEQVR4nO3dd3RU1d7G8e9MeichJCEQEpoEBIK0UBQQUUBEUVREVETUqwKviHqv2MCrXvQqiAX1WgAbgqggKoJ0QUCki1IE6aQAgfQ+5/3jJAMjCZCQzCTh+aw1KzNnzpzzm3F0HvfeZ2+LYRgGIiIiInIGq6sLEBEREamqFJRERERESqGgJCIiIlIKBSURERGRUigoiYiIiJRCQUlERESkFApKIiIiIqVQUBIREREphYKSiIiISCkUlETkomCxWBg/fnyZX7dv3z4sFgvTp08/637Lly/HYrGwfPnyctUnIlWTgpKIOM306dOxWCxYLBZWrVp1xvOGYRAVFYXFYuG6665zQYUiIo4UlETE6by9vZkxY8YZ21esWMGhQ4fw8vJyQVUiImdSUBIRp7v22muZPXs2BQUFDttnzJhBu3btiIiIcFFlIiKOFJRExOkGDx7M8ePHWbRokX1bXl4eX375JbfffnuJr8nMzOTRRx8lKioKLy8vmjVrxquvvophGA775ebm8sgjj1CnTh0CAgK4/vrrOXToUInHPHz4MPfccw/h4eF4eXlx6aWXMnXq1Ip7o8Ds2bNp164dPj4+hIaGcscdd3D48GGHfRITExk2bBj169fHy8uLunXrcsMNN7Bv3z77PuvXr6d3796Ehobi4+NDw4YNueeeeyq0VhE5k7urCxCRi09MTAydO3fm888/p2/fvgD88MMPpKamctttt/HGG2847G8YBtdffz3Lli1j+PDhtGnThoULF/L4449z+PBhXnvtNfu+9957L59++im33347Xbp0YenSpfTr1++MGpKSkujUqRMWi4WRI0dSp04dfvjhB4YPH05aWhqjR4++4Pc5ffp0hg0bRocOHZgwYQJJSUm8/vrr/Pzzz2zatIlatWoBMHDgQH7//XdGjRpFTEwMycnJLFq0iAMHDtgfX3PNNdSpU4cnnniCWrVqsW/fPr7++usLrlFEzsEQEXGSadOmGYDx66+/Gm+99ZYREBBgZGVlGYZhGLfccotx5ZVXGoZhGNHR0Ua/fv3sr5s7d64BGC+88ILD8W6++WbDYrEYu3fvNgzDMDZv3mwAxkMPPeSw3+23324Axrhx4+zbhg8fbtStW9c4duyYw7633XabERQUZK9r7969BmBMmzbtrO9t2bJlBmAsW7bMMAzDyMvLM8LCwoyWLVsa2dnZ9v2+++47AzCeffZZwzAM48SJEwZgvPLKK6Uee86cOfbPTUScS11vIuISt956K9nZ2Xz33Xekp6fz3XffldrtNn/+fNzc3Pi///s/h+2PPvoohmHwww8/2PcDztjv761DhmHw1Vdf0b9/fwzD4NixY/Zb7969SU1NZePGjRf0/tavX09ycjIPPfQQ3t7e9u39+vUjNjaW77//HgAfHx88PT1Zvnw5J06cKPFYxS1P3333Hfn5+RdUl4iUjYKSiLhEnTp16NWrFzNmzODrr7+msLCQm2++ucR99+/fT2RkJAEBAQ7bmzdvbn+++K/VaqVx48YO+zVr1szh8dGjRzl58iTvvfcederUcbgNGzYMgOTk5At6f8U1/f3cALGxsfbnvby8ePnll/nhhx8IDw+nW7du/Pe//yUxMdG+f/fu3Rk4cCDPPfccoaGh3HDDDUybNo3c3NwLqlFEzk1jlETEZW6//Xbuu+8+EhMT6du3r73lpLLZbDYA7rjjDoYOHVriPq1bt3ZKLWC2ePXv35+5c+eycOFCnnnmGSZMmMDSpUu57LLLsFgsfPnll6xdu5Zvv/2WhQsXcs899zBx4kTWrl2Lv7+/02oVudioRUlEXObGG2/EarWydu3aUrvdAKKjozly5Ajp6ekO23fs2GF/vvivzWZjz549Dvvt3LnT4XHxFXGFhYX06tWrxFtYWNgFvbfimv5+7uJtxc8Xa9y4MY8++ig//vgj27ZtIy8vj4kTJzrs06lTJ1588UXWr1/PZ599xu+//87MmTMvqE4ROTsFJRFxGX9/f9555x3Gjx9P//79S93v2muvpbCwkLfeesth+2uvvYbFYrFfOVf89+9XzU2ePNnhsZubGwMHDuSrr75i27ZtZ5zv6NGj5Xk7Dtq3b09YWBjvvvuuQxfZDz/8wPbt2+1X4mVlZZGTk+Pw2saNGxMQEGB/3YkTJ86YBqFNmzYA6n4TqWTqehMRlyqt6+t0/fv358orr+Spp55i3759xMXF8eOPP/LNN98wevRo+5ikNm3aMHjwYN5++21SU1Pp0qULS5YsYffu3Wcc86WXXmLZsmXEx8dz33330aJFC1JSUti4cSOLFy8mJSXlgt6Xh4cHL7/8MsOGDaN79+4MHjzYPj1ATEwMjzzyCAC7du3iqquu4tZbb6VFixa4u7szZ84ckpKSuO222wD46KOPePvtt7nxxhtp3Lgx6enpvP/++wQGBnLttddeUJ0icnYKSiJS5VmtVubNm8ezzz7LrFmzmDZtGjExMbzyyis8+uijDvtOnTqVOnXq8NlnnzF37lx69uzJ999/T1RUlMN+4eHhrFu3jn//+998/fXXvP3229SuXZtLL72Ul19+uULqvvvuu/H19eWll17iX//6F35+ftx44428/PLL9vFYUVFRDB48mCVLlvDJJ5/g7u5ObGwsX3zxBQMHDgTMwdzr1q1j5syZJCUlERQURMeOHfnss89o2LBhhdQqIiWzGH9vzxURERERQGOUREREREqloCQiIiJSCgUlERERkVIoKImIiIiUQkFJREREpBQKSiIiIiKl0DxK5WSz2Thy5AgBAQFYLBZXlyMiIiLnwTAM0tPTiYyMxGo9d3uRglI5HTly5IwJ7ERERKR6OHjwIPXr1z/nfgpK5RQQEACYH3RgYKCLqxEREZHzkZaWRlRUlP13/FwUlMqpuLstMDBQQUlERKSaOd9hMxrMLSIiIlIKBSURERGRUigoiYiIiJRCY5QqWWFhIfn5+a4uQyqAh4cHbm5uri5DREScSEGpkhiGQWJiIidPnnR1KVKBatWqRUREhObOEhG5SCgoVZLikBQWFoavr69+WKs5wzDIysoiOTkZgLp167q4IhERcQYFpUpQWFhoD0m1a9d2dTlSQXx8fABITk4mLCxM3XAiIhcBlw/mnjJlCjExMXh7exMfH8+6devOuv/s2bOJjY3F29ubVq1aMX/+fIfnMzIyGDlyJPXr18fHx4cWLVrw7rvvnnGcNWvW0LNnT/z8/AgMDKRbt25kZ2dXyHsqHpPk6+tbIceTqqP4n6nGnYmIXBxcGpRmzZrFmDFjGDduHBs3biQuLo7evXvbuzf+bvXq1QwePJjhw4ezadMmBgwYwIABA9i2bZt9nzFjxrBgwQI+/fRTtm/fzujRoxk5ciTz5s2z77NmzRr69OnDNddcw7p16/j1118ZOXLkea35Uhbqbqt59M9UROTiYjEMw3DVyePj4+nQoQNvvfUWYC40GxUVxahRo3jiiSfO2H/QoEFkZmby3Xff2bd16tSJNm3a2FuNWrZsyaBBg3jmmWfs+7Rr146+ffvywgsv2F9z9dVX8/zzz5e79rS0NIKCgkhNTT1jZu6cnBz27t1Lw4YN8fb2Lvc5pOrRP1sRkertbL/fJXFZi1JeXh4bNmygV69ep4qxWunVqxdr1qwp8TVr1qxx2B+gd+/eDvt36dKFefPmcfjwYQzDYNmyZezatYtrrrkGMMeX/PLLL4SFhdGlSxfCw8Pp3r07q1atOmu9ubm5pKWlOdzk3GJiYpg8ebKryxARESkXlwWlY8eOUVhYSHh4uMP28PBwEhMTS3xNYmLiOfd/8803adGiBfXr18fT05M+ffowZcoUunXrBsBff/0FwPjx47nvvvtYsGABbdu25aqrruLPP/8std4JEyYQFBRkv0VFRZXrfVdVFovlrLfx48eX67i//vor999/f8UWKyIi4iQ17qq3N998k7Vr1zJv3jyio6P56aefGDFiBJGRkfTq1QubzQbAP/7xD4YNGwbAZZddxpIlS5g6dSoTJkwo8bhjx45lzJgx9sfFqw9XNJthkF9ow81iwd3NeTk2ISHBfn/WrFk8++yz7Ny5077N39/fft8wDAoLC3F3P/fXp06dOhVbqIiIiBO5rEUpNDQUNzc3kpKSHLYnJSURERFR4msiIiLOun92djZPPvkkkyZNon///rRu3ZqRI0cyaNAgXn31VeDU/DctWrRwOE7z5s05cOBAqfV6eXkRGBjocKsMh1Ky2JmYzoks515VFRERYb8FBQVhsVjsj3fs2EFAQAA//PAD7dq1w8vLi1WrVrFnzx5uuOEGwsPD8ff3p0OHDixevNjhuH/verNYLHzwwQfceOON+Pr60rRpU4eB9iIiIlWJy4KSp6cn7dq1Y8mSJfZtNpuNJUuW0Llz5xJf07lzZ4f9ARYtWmTfPz8/n/z8/DOuXnNzc7O3JMXExBAZGenQWgKwa9cuoqOjL/h9lcQwDLLyCs7rVmAzyMkvJDU7/7xfc7ZbRY7Vf+KJJ3jppZfYvn07rVu3JiMjg2uvvZYlS5awadMm+vTpQ//+/c8aOAGee+45br31VrZu3cq1117LkCFDSElJqbA6RUREKopLu97GjBnD0KFDad++PR07dmTy5MlkZmbau8Tuuusu6tWrZ+8Oe/jhh+nevTsTJ06kX79+zJw5k/Xr1/Pee+8BEBgYSPfu3Xn88cfx8fEhOjqaFStW8PHHHzNp0iTAbNF4/PHHGTduHHFxcbRp04aPPvqIHTt28OWXX1bK+8zOL6TFswsr5djn8se/e+PrWTH/mP/9739z9dVX2x+HhIQQFxdnf/z8888zZ84c5s2bx8iRI0s9zt13383gwYMB+M9//sMbb7zBunXr6NOnT4XUKSIiUlFcGpQGDRrE0aNHefbZZ0lMTKRNmzYsWLDAPmD7wIEDDq1DXbp0YcaMGTz99NM8+eSTNG3alLlz59KyZUv7PjNnzmTs2LH2Voro6GhefPFFHnjgAfs+o0ePJicnh0ceeYSUlBTi4uJYtGgRjRs3dt6br4bat2/v8DgjI4Px48fz/fffk5CQQEFBAdnZ2edsUWrdurX9fvGEn6XNnSUiIuJKLh/MPXLkyFJbH5YvX37GtltuuYVbbrml1ONFREQwbdq0c573iSeeKHGupsrg4+HGH//ufV775uYX8mdyBlaLheZ1Ay54gkMfj4pbZsPPz8/h8WOPPcaiRYt49dVXadKkCT4+Ptx8883k5eWd9TgeHh4Ojy0Wi71rVEREpCpxeVC6GFgslvPu/vL2cMO7KNx4urvh4cQr38rq559/5u677+bGG28EzBamffv2ubYoERGRClR1f4UvUlaLxR6O8gqqditL06ZN+frrr9m8eTNbtmzh9ttvV8uQiIjUKApKVZCnu/mPJb+waoeOSZMmERwcTJcuXejfvz+9e/embdu2ri5LRESkwrh0rbfqrDLXejuYksWJrDzCA70JD9R6YlWJ1noTEaneqs1ab1I6e4tSFe96ExERqekUlKogz+IxSlW8601ERKSmU1CqgopblKr6YG4REZGaTkGpCjo1mNvApiFkIiIiLqOgVAW5Wy1YLBYMjCp/5ZuIiEhNpqBUBVksFvs4JQ3oFhERcR0FpSrKPk5JLUoiIiIuo6BURXlWk9m5RUREajIFpSrK091cDDevQIO5RUREXEVBqYqqjnMp9ejRg9GjR9sfx8TEMHny5LO+xmKxMHfu3As+d0UdR0RE5HQKSlWUs+dS6t+/P3369CnxuZUrV2KxWNi6dWuZjvnrr79y//33V0R5duPHj6dNmzZnbE9ISKBv374Vei4REREFpSrKoygoFdhsFNoqv/tt+PDhLFq0iEOHDp3x3LRp02jfvj2tW7cu0zHr1KmDr69vRZV4VhEREXh5eTnlXCIicvFQUKqi3K1W3KzmOCVnzKV03XXXUadOHaZPn+6wPSMjg9mzZzNgwAAGDx5MvXr18PX1pVWrVnz++ednPebfu97+/PNPunXrhre3Ny1atGDRokVnvOZf//oXl1xyCb6+vjRq1IhnnnmG/Px8AKZPn85zzz3Hli1bsFjMuaaK6/1719tvv/1Gz5498fHxoXbt2tx///1kZGTYn7/77rsZMGAAr776KnXr1qV27dqMGDHCfi4REREAd1cXcFEwDMjPKvPLvGw5ZOcXkpcF3j4e5Tu3hy9YLOfczd3dnbvuuovp06fz1FNPYSl6zezZsyksLOSOO+5g9uzZ/Otf/yIwMJDvv/+eO++8k8aNG9OxY8dzHt9ms3HTTTcRHh7OL7/8QmpqqsN4pmIBAQFMnz6dyMhIfvvtN+677z4CAgL45z//yaBBg9i2bRsLFixg8eLFAAQFBZ1xjMzMTHr37k3nzp359ddfSU5O5t5772XkyJEOQXDZsmXUrVuXZcuWsXv3bgYNGkSbNm247777zvl+RETk4qCg5Az5WfCfyDK/rElFnPvJI+Dpd1673nPPPbzyyiusWLGCHj16AGa328CBA4mOjuaxxx6z7ztq1CgWLlzIF198cV5BafHixezYsYOFCxcSGWl+Fv/5z3/OGFf09NNP2+/HxMTw2GOPMXPmTP75z3/i4+ODv78/7u7uRERElHquGTNmkJOTw8cff4yfn/ne33rrLfr378/LL79MeHg4AMHBwbz11lu4ubkRGxtLv379WLJkiYKSiIjYqetN7GJjY+nSpQtTp04FYPfu3axcuZLhw4dTWFjI888/T6tWrQgJCcHf35+FCxdy4MCB8zr29u3biYqKsockgM6dO5+x36xZs+jatSsRERH4+/vz9NNPn/c5Tj9XXFycPSQBdO3aFZvNxs6dO+3bLr30Utzc3OyP69atS3JycpnOJSIiNZtalJzBw9ds2Smj4xm5HEnNIdDbg+ja5RwU7VG21w0fPpxRo0YxZcoUpk2bRuPGjenevTsvv/wyr7/+OpMnT6ZVq1b4+fkxevRo8vLyyldXCdasWcOQIUN47rnn6N27N0FBQcycOZOJEydW2DlO5+Hh2J1psViw2arPdAwiIlL5FJScwWI57+6v03n4emJkWcm1upXr9eVx66238vDDDzNjxgw+/vhjHnzwQSwWCz///DM33HADd9xxB2COOdq1axctWrQ4r+M2b96cgwcPkpCQQN26dQFYu3atwz6rV68mOjqap556yr5t//79Dvt4enpSWFh4znNNnz6dzMxMe6vSzz//jNVqpVmzZudVr4iICKjrrUo7fRkTw3DODN3+/v4MGjSIsWPHkpCQwN133w1A06ZNWbRoEatXr2b79u384x//ICkp6byP26tXLy655BKGDh3Kli1bWLlypUMgKj7HgQMHmDlzJnv27OGNN95gzpw5DvvExMSwd+9eNm/ezLFjx8jNzT3jXEOGDMHb25uhQ4eybds2li1bxqhRo7jzzjvt45NERETOh4JSFVYclGyG4ZS5lIoNHz6cEydO0Lt3b/uYoqeffpq2bdvSu3dvevToQUREBAMGDDjvY1qtVubMmUN2djYdO3bk3nvv5cUXX3TY5/rrr+eRRx5h5MiRtGnThtWrV/PMM8847DNw4ED69OnDlVdeSZ06dUqcosDX15eFCxeSkpJChw4duPnmm7nqqqt46623yv5hiIjIRc1iOKupooZJS0sjKCiI1NRUAgMDHZ7Lyclh7969NGzYEG9v7ws6z/aENPILbTQJ88fXUz2lrlaR/2xFRMT5zvb7XRK1KFVxp3e/iYiIiHMpKFVx9jXfqtHiuCIiIjWFglIV56EWJREREZdRUKri7C1KCkoiIiJOp6BUiSpinHxxUHLGwrhybrr2QUTk4qKgVAmKZ3zOyir7Qrh/Zx/MXWjoR7oKKP5n+vdZvUVEpGbS9eaVwM3NjVq1atnXDfP19cVisZTrWIZhQGE+NsMgPTPb3sIkzmUYBllZWSQnJ1OrVi2HNeJERKTmUlCqJMWr21fEIqvHU3MosBkY6Z54uesH2pVq1apl/2crIiI1n4JSJbFYLNStW5ewsDDy8/Mv6FjvfLmFDftP8HjvZvRpWreCKpSy8vDwUEuSiMhFRkGpkrm5uV3wj6ufry+H04/xV0qeZoMWERFxIg14qQaiQnwAOHgi28WViIiIXFwUlKqBqGBfAA6mXPhVdCIiInL+FJSqgQYhRUHphIKSiIiIMykoVQNRRUEpKS2XnPxCF1cjIiJy8VBQqgaCfT3w8zQHhB/SOCURERGnUVCqBiwWi71VSd1vIiIizqOgVE0UB6VDGtAtIiLiNApK1YT9yjd1vYmIiDiNglI1UTyX0oHjalESERFxFgWlauJUi5KCkoiIiLMoKFVFOWmQ79jF1qC2Jp0UERFxNgWlqmb+P+GVxrD9O4fN9YPNrre0nAJSsy5skV0RERE5PwpKVY2XPxTmwfZvHDb7eroT6u8JqPtNRETEWRSUqprm15t//1wMeZkOT9XXmm8iIiJOpaBU1dSNg1oNoCAbdi92eEqTToqIiDiXglJVY7GcalX6Y57DUw2Kpgg4mKK5lERERJyhSgSlKVOmEBMTg7e3N/Hx8axbt+6s+8+ePZvY2Fi8vb1p1aoV8+fPd3g+IyODkSNHUr9+fXx8fGjRogXvvvtuiccyDIO+fftisViYO3duRb2lC9PiBvPvroVQkGvfrCkCREREnMvlQWnWrFmMGTOGcePGsXHjRuLi4ujduzfJyckl7r969WoGDx7M8OHD2bRpEwMGDGDAgAFs27bNvs+YMWNYsGABn376Kdu3b2f06NGMHDmSefPmnXG8yZMnY7FYKu39lUu99hBQF/LSYc8y++birrcDGqMkIiLiFC4PSpMmTeK+++5j2LBh9pYfX19fpk6dWuL+r7/+On369OHxxx+nefPmPP/887Rt25a33nrLvs/q1asZOnQoPXr0ICYmhvvvv5+4uLgzWqo2b97MxIkTSz2Xy1it0Ly/eX/7qXBX3KJ06EQ2NpvhispEREQuKi4NSnl5eWzYsIFevXrZt1mtVnr16sWaNWtKfM2aNWsc9gfo3bu3w/5dunRh3rx5HD58GMMwWLZsGbt27eKaa66x75OVlcXtt9/OlClTiIiIOGetubm5pKWlOdwqVfE4pR3fQ6E5b1LdWt64WS3kFdg4mpF7lheLiIhIRXBpUDp27BiFhYWEh4c7bA8PDycxMbHE1yQmJp5z/zfffJMWLVpQv359PD096dOnD1OmTKFbt272fR555BG6dOnCDTfccF61TpgwgaCgIPstKirqfN9m+UR3Ad9QyDkJ+1YC4OFmpW6QN6ApAkRERJzB5V1vleHNN99k7dq1zJs3jw0bNjBx4kRGjBjB4sXm5fbz5s1j6dKlTJ48+byPOXbsWFJTU+23gwcPVlL1RaxuENvPvP/Hmd1vGqckIiJS+VwalEJDQ3FzcyMpKclhe1JSUqndYREREWfdPzs7myeffJJJkybRv39/WrduzciRIxk0aBCvvvoqAEuXLmXPnj3UqlULd3d33N3dARg4cCA9evQo8bxeXl4EBgY63Cpdi+Lut+/AVghAlKYIEBERcRqXBiVPT0/atWvHkiVL7NtsNhtLliyhc+fOJb6mc+fODvsDLFq0yL5/fn4++fn5WK2Ob83NzQ2bzQbAE088wdatW9m8ebP9BvDaa68xbdq0inp7Fy6mG3gHQeZROLAWgAaadFJERMRp3F1dwJgxYxg6dCjt27enY8eOTJ48mczMTIYNGwbAXXfdRb169ZgwYQIADz/8MN27d2fixIn069ePmTNnsn79et577z0AAgMD6d69O48//jg+Pj5ER0ezYsUKPv74YyZNmgSYrVIltVg1aNCAhg0bOumdnwd3T2h2LWz53Lz6Labrqdm51fUmIiJS6VwelAYNGsTRo0d59tlnSUxMpE2bNixYsMA+YPvAgQMOrUNdunRhxowZPP300zz55JM0bdqUuXPn0rJlS/s+M2fOZOzYsQwZMoSUlBSio6N58cUXeeCBB5z+/i5Y8+uLgtK30HuC1nsTERFxIothGJqQpxzS0tIICgoiNTW1cscr5efAK40hLwPuXUJyUEs6vrgEiwV2Pt8XT/caOR5fRESkUpT191u/slWdhzc0LZr/6Y9vqOPvhbeHFcOAIyc1oFtERKQyKShVB8VXv23/Fgta801ERMRZFJSqgyZXg7s3nNgLSdtOG9CtFiUREZHKpKBUHXj5Q5OiZVv+mEdUsDmXkiadFBERqVwKStVF8dpv2+edalFS15uIiEilUlCqLi7pDVYPOLqDWPcEAA6pRUlERKRSKShVFz61oFEPAC45vgyAgyc0RklERKQyKShVJ0VXv9U+uACAlMw8MnILXFmRiIhIjaagVJ006wcWN9ySfuNSnxRAM3SLiIhUJgWl6sSvNsR0BWCgz0ZAQUlERKQyKShVN0VXv/WwrQU0TklERKQyKShVN837AxYa5fxBBMfVoiQiIlKJFJSqm4AIiIoHoLfbegUlERGRSqSgVB0VXf3W122dJp0UERGpRApK1VHz/gB0sOwgMyURwzBcXJCIiEjNpKBUHdVqgK3uZbhZDLrZfuF4Zp6rKxIREamRFJSqKWtx95t1nRbHFRERqSQKStVVixsA6Gz9g8TEBBcXIyIiUjMpKFVXtRtzxKsRHpZCPPcsdHU1IiIiNZKCUjW2P7wXAJFHFrm4EhERkZpJQakay2h4LQBN0tdBbrqLqxEREal5FJSqsaDo1uyx1cWTfNil7jcREZGKpqBUjTWo7ccCWwcAbH/Mc3E1IiIiNY+CUjUWFuDFYjqZD/78EfI0TYCIiEhFUlCqxqxWC6lBLThkhGItyIY9S1xdkoiISI2ioFTN1a/tx4JCs/sNdb+JiIhUKAWlai4q2IcfCjuaD3YtgIJc1xYkIiJSgygoVXMNQnzZaDQl1b025KbBXytcXZKIiEiNoaBUzUWF+GJgZbVH0aDu7d+4tiAREZEaREGpmosK9gXgm9yicUo75kNhgQsrEhERqTkUlKq5qBAfABZlNcbwCYHsFNi/ysVViYiI1AwKStVckI8HAd7uFOJGWvQ15kZd/SYiIlIhFJSqOYvFYu9+2xt2lblxx3dgs7mwKhERkZpBQakGKO5+2+rRBtx9ICMJUva4tigREZEaQEGpBihuUdqfWgB148yNhze4sCIREZGaQUGpBmhQ2wxKB1OyoF5bc+PhjS6sSEREpGZQUKoBiluUDp7IhnrtzI1qURIREblgCko1QPEYpUMpWRiRRS1KiVuhIM+FVYmIiFR/Cko1QP2iFqX03AJOetUDn2AozIOkbS6uTEREpHpTUKoBvD3cqBPgBcDBk+p+ExERqSgKSjVEg5DiAd2nByUN6BYREbkQCko1RFSwOU7p4IkstSiJiIhUEAWlGiKqqEXpQEoWFA/oPrYLctJcWJWIiEj1pqBUQ9inCEjJAv86ENQAMCBhs0vrEhERqc4UlGqI4halQyeyzQ32iSfV/SYiIlJeCko1RPFcSodPZFNoMzROSUREpAIoKNUQdYN8cLdayCu0kZSWoyvfREREKoCCUg3hZrUQWavoyreULHNxXIsV0g5DWoKLqxMREameFJRqEPtcSieywcsf6jQ3nziiViUREZHyUFCqQYrHKR1MyTI3aEC3iIjIBVFQqkGK13w7eKI4KGmckoiIyIWoEkFpypQpxMTE4O3tTXx8POvWrTvr/rNnzyY2NhZvb29atWrF/PnzHZ7PyMhg5MiR1K9fHx8fH1q0aMG7775rfz4lJYVRo0bRrFkzfHx8aNCgAf/3f/9Hampqpbw/Z4kKOW0uJTjVonRkI9hsLqpKRESk+nJ5UJo1axZjxoxh3LhxbNy4kbi4OHr37k1ycnKJ+69evZrBgwczfPhwNm3axIABAxgwYADbtm2z7zNmzBgWLFjAp59+yvbt2xk9ejQjR45k3rx5ABw5coQjR47w6quvsm3bNqZPn86CBQsYPny4U95zZbEvY5JSNJdSWAtw94acVEj5y4WViYiIVE8WwzAMVxYQHx9Phw4deOuttwCw2WxERUUxatQonnjiiTP2HzRoEJmZmXz33Xf2bZ06daJNmzb2VqOWLVsyaNAgnnnmGfs+7dq1o2/fvrzwwgsl1jF79mzuuOMOMjMzcXd3P2fdaWlpBAUFkZqaSmBgYJnec2U5npFLuxcWY7HAb+N74+/lDh9eAwd/gRvfg7hBri5RRETEpcr6++3SFqW8vDw2bNhAr1697NusViu9evVizZo1Jb5mzZo1DvsD9O7d22H/Ll26MG/ePA4fPoxhGCxbtoxdu3ZxzTXXlFpL8QdWWkjKzc0lLS3N4VbVhPh50iDEF8OAVX8eMzdq4kkREZFyc2lQOnbsGIWFhYSHhztsDw8PJzExscTXJCYmnnP/N998kxYtWlC/fn08PT3p06cPU6ZMoVu3bqXW8fzzz3P//feXWuuECRMICgqy36Kios73bTqNxWKhZ2wYAMt2FHVdKiiJiIiUm8vHKFWGN998k7Vr1zJv3jw2bNjAxIkTGTFiBIsXLz5j37S0NPr160eLFi0YP358qcccO3Ysqamp9tvBgwcr8R2Unz0o7UzGMIxTA7oTt0JBngsrExERqX7OPRinEoWGhuLm5kZSUpLD9qSkJCIiIkp8TURExFn3z87O5sknn2TOnDn069cPgNatW7N582ZeffVVh2679PR0+vTpQ0BAAHPmzMHDw6PUWr28vPDy8irX+3Sm+EYh+Hq6kZyey+9H0mgZ2RB8giH7BCRtOxWcRERE5Jxc2qLk6elJu3btWLJkiX2bzWZjyZIldO7cucTXdO7c2WF/gEWLFtn3z8/PJz8/H6vV8a25ublhO+0S+bS0NK655ho8PT2ZN28e3t7eFfW2XMrL3Y2uTUIBWLI9GSyWU91vmqFbRESkTFze9TZmzBjef/99PvroI7Zv386DDz5IZmYmw4YNA+Cuu+5i7Nix9v0ffvhhFixYwMSJE9mxYwfjx49n/fr1jBw5EoDAwEC6d+/O448/zvLly9m7dy/Tp0/n448/5sYbbwROhaTMzEw+/PBD0tLSSExMJDExkcLCQud/CBXsqqLut6U7i8YpRRbP0K2gJCIiUhYu7XoD83L/o0eP8uyzz5KYmEibNm1YsGCBfcD2gQMHHFqHunTpwowZM3j66ad58sknadq0KXPnzqVly5b2fWbOnMnYsWMZMmQIKSkpREdH8+KLL/LAAw8AsHHjRn755RcAmjRp4lDP3r17iYmJqeR3XbmuLApKWw+d5FhGLqEa0C0iIlIuLp9HqbqqivMona7fGyv5/Ugar94Sx83NPOHVpoAFnjgA3lWvXhEREWeoVvMoSeVxmCbAPwyCGgAGJGx2aV0iIiLViYJSDVXc/fbTrqPkF9pOXe2m7jcREZHzpqBUQ8XVr0VtP0/Scwv4dV+KJp4UEREpBwWlGsrNaqF7szpAUfebPSjpyjcREZHzpaBUgxWPU1q6IxnqxoHFCmmHIb3k5WFERETEkYJSDXZF0zq4WS3sOZrJ/gwL1Ik1n1CrkoiIyHlRUKrBgnw86BATDBS1KmlAt4iISJkoKNVwDt1vGtAtIiJSJgpKNVxxUPrlrxSy67QxNx7ZCKeteyciIiIlU1Cq4RrX8ScqxIe8Qhur0uqAuzfkpELKX64uTUREpMpTUKrhLBYLPZsVdb/9ecK8+g3U/SYiInIeFJQuAj2bmwsML92RjBFZNKD7iK58ExERORcFpYtAfMMQfDzcSErL5ZBvC3OjWpRERETOSUHpIuDt4UbXJqEALEuvb25M2AoFeS6sSkREpOpTULpIFF/9Nme/J3jXgsJcSP7dtUWJiIhUcQpKF4nioLT5UCp5EZeZG9X9JiIiclYKSheJiCBvWtQNxDBgj0czc6OWMhERETkrBaWLSHGr0vLMBuYGtSiJiIiclYLSReTKoqA064g5sJujOyE33YUViYiIVG0KSheRNlG1CPHzZF+OP7l+9QADjmx2dVkiIiJVloLSRcTNaqHHJXUA+Msr1tyo7jcREZFSKShdZIq7337SOCUREZFzUlC6yHS7pA5uVgtL04omntSVbyIiIqVSULrIBPl40C46mN+MhtiwQtohSE90dVkiIiJVkoLSReiq2DCy8OawR3H3m1qVRERESqKgdBEqnk9pbW6MuUHjlEREREqkoHQRahLmT/1gHzYVNjY3KCiJiIiUSEHpImSxWOgZG8YWW1FQOrIRDMO1RYmIiFRB5QpKBw8e5NChQ/bH69atY/To0bz33nsVVphUritjw9hp1CcXT8hJhZS/XF2SiIhIlVOuoHT77bezbNkyABITE7n66qtZt24dTz31FP/+978rtECpHJ0b1cbDw4vfbDHmBnW/iYiInKFcQWnbtm107NgRgC+++IKWLVuyevVqPvvsM6ZPn16R9Ukl8fZwo2uT2my1NTI3KCiJiIicoVxBKT8/Hy8vLwAWL17M9ddfD0BsbCwJCQkVV51Uqitjw9hs04BuERGR0pQrKF166aW8++67rFy5kkWLFtGnTx8Ajhw5Qu3atSu0QKk8VzYLY4thBiUjYSsU5Lm4IhERkaqlXEHp5Zdf5n//+x89evRg8ODBxMXFATBv3jx7l5xUfZG1fPANb8pJww9LYS4k/+7qkkRERKoU9/K8qEePHhw7doy0tDSCg4Pt2++//358fX0rrDipfD2bh7FlVWO6u201Z+iOvMzVJYmIiFQZ5WpRys7OJjc31x6S9u/fz+TJk9m5cydhYWEVWqBUrp6xYWwu6n6zHdI4JRERkdOVKyjdcMMNfPzxxwCcPHmS+Ph4Jk6cyIABA3jnnXcqtECpXG2igtnj0QyAnP2/urgaERGRqqVcQWnjxo1cccUVAHz55ZeEh4ezf/9+Pv74Y954440KLVAql5vVQlCTeAB8Tv4JuenlP9jxPeZNRESkhihXUMrKyiIgIACAH3/8kZtuugmr1UqnTp3Yv39/hRYola9Dy1gOGaFYMODI5rK9OD8HtsyCqX3hzbbwdmc4trtS6hQREXG2cgWlJk2aMHfuXA4ePMjChQu55pprAEhOTiYwMLBCC5TK171pHbYWjVM6uXvt+b3o6E5YMBYmNoM598OB1eb2wlxY9VolVSoiIuJc5QpKzz77LI899hgxMTF07NiRzp07A2br0mWX6aqp6ibI14PjQS0BSD1bUMrPga1fmK1HUzrC2rch5yQERcGVT8GgT839ts6Ekwcrv3AREZFKVq7pAW6++WYuv/xyEhIS7HMoAVx11VXceOONFVacOE9A406w+UP8j20588mjO2HDdNjyOWSfMLdZ3OCSPtB+GDTuCVY3c3vDbrD3J1j9Blz7itPqFxERqQzlCkoAERERREREcOjQIQDq16+vySarsUvbd6Nwk4XahUfJTjmCT0AIbJ8H66ed6lYDs/Wo7V1w2R0QGHnmga541AxKGz+Gbo+Dv6aLEBGR6qtcXW82m41///vfBAUFER0dTXR0NLVq1eL555/HZrNVdI3iBE3qhbPPGgVA5uwHYFIsfH2fGZIsbtCsH9w+Gx7eAt3/WXJIAmjYHeq1g4Ics2tORESkGitXi9JTTz3Fhx9+yEsvvUTXrl0BWLVqFePHjycnJ4cXX3yxQouUymexWDgZ3BpSDhCasMLcGFgf2g0tvfWo5APBFY/BzMGw7gPo+jD4BJ/7dSIiIlWQxTAMo6wvioyM5N133+X666932P7NN9/w0EMPcfjw4QorsKpKS0sjKCiI1NTUGnOl34FNS/Gcew+/2RoR0fNBWnW/6dTYo7Kw2eDdrpD8B1z5NHR/vOKLFRERKYey/n6Xq+stJSWF2NjYM7bHxsaSkpJSnkNKFdDgsp78r/333Jf/KA9vrEOezVK+A1mtcPkY8/7atyEvs+KKFBERcaJyBaW4uDjeeuutM7a/9dZbtG7d+oKLEtd55OpLCPX35K+jmUz9eW/5D3TpjRDcELJTzCvmRKqSP76BlZOg7A3qInKRKVfX24oVK+jXrx8NGjSwz6G0Zs0aDh48yPz58+3Lm9RkNbHrrdiXGw7x2Owt+Hq6sfTRHkQEeZfvQBumw7cPQ0BdcxC4u1eF1ilSLoUF8FIDyM+Ee36EBvGurkhEnMgpXW/du3dn165d3HjjjZw8eZKTJ09y00038fvvv/PJJ5+U55BShdx0WT3aNqhFVl4h/5m/vfwHihsMAZGQnmDOwSRSFST/boYkcJz6QkSkBOVqUSrNli1baNu2LYWFhRV1yCqrJrcoAWw7nEr/t1ZhGPD5fZ3o3Lh2+Q605m1YOBaCY2DkBnAr99RdIhVj3fsw/zHzftPeMOQL19YjIk7llBalijZlyhRiYmLw9vYmPj6edevWnXX/2bNnExsbi7e3N61atWL+/PkOz2dkZDBy5Ejq16+Pj48PLVq04N1333XYJycnhxEjRlC7dm38/f0ZOHAgSUlJFf7eqquW9YIYEt8AgPHzfie/sJzzY7UbCr614cQ++H1OxRUoUl6H1p+6f3CteZWmiEgpXB6UZs2axZgxYxg3bhwbN24kLi6O3r17k5ycXOL+q1evZvDgwQwfPpxNmzYxYMAABgwYwLZt2+z7jBkzhgULFvDpp5+yfft2Ro8ezciRI5k3b559n0ceeYRvv/2W2bNns2LFCo4cOcJNN91U6e+3OnnsmmYE+3qwMymdT9bsL99BPP2g04Pm/VWT9KMkrnfo11P3c1Lh6AV0L4tIjefyoDRp0iTuu+8+hg0bZm/58fX1ZerUqSXu//rrr9OnTx8ef/xxmjdvzvPPP0/btm0drsJbvXo1Q4cOpUePHsTExHD//fcTFxdnb6lKTU3lww8/ZNKkSfTs2ZN27doxbdo0Vq9ezdq1Z1kU9iJTy9eTx3ub00C8tmgXyek55TtQh/vAM8CcV2nXDxVYoUgZZaVAyh7zfmTRAt77NU5JREpXpgEj52pxOXnyZJlOnpeXx4YNGxg7dqx9m9VqpVevXqxZs6bE16xZs4YxY8Y4bOvduzdz5861P+7SpQvz5s3jnnvuITIykuXLl7Nr1y5ee+01ADZs2EB+fj69evWyvyY2NpYGDRqwZs0aOnXqdMZ5c3Nzyc3NtT9OS0sr03utrgZ1iGLmrwfYeiiVl3/YycRb4879or/zqQUd74VVr8HKidDsWnMGbxFnK25Nqt3U/B4e2QQH1kDH+1xbl4hUWWVqUQoKCjrrLTo6mrvuuuu8j3fs2DEKCwsJDw932B4eHk5iYmKJr0lMTDzn/m+++SYtWrSgfv36eHp60qdPH6ZMmUK3bt3sx/D09KRWrVrnfd4JEyY4vNeoqKjzfp/VmZvVwnPXXwrAVxsPsWF/OScU7TQC3L3h8Ab4a3nFFShSFsVBqX4HaFD0P0T712g+JREpVZlalKZNm1ZZdVSoN998k7Vr1zJv3jyio6P56aefGDFiBJGRkQ6tSGUxduxYh5astLS0iyYsXdYgmFvb1+eL9Yd49pvfmTfyctysZWwR8q8DbYfCuv+ZrUqNr6ycYkXOxh6U2kO99mD1gPQjcPIABEe7tjYRqZJcOkYpNDQUNze3M642S0pKIiIiosTXREREnHX/7OxsnnzySSZNmkT//v1p3bo1I0eOZNCgQbz66qv2Y+Tl5Z3RVXi283p5eREYGOhwu5j8q08sgd7u/H4kjRnrDpTvIF1GgdUd9q2Eg2e/slGkwtkK4dAG8379DuDpC5FtzMcHSu7qFxFxaVDy9PSkXbt2LFmyxL7NZrOxZMkS+4zff9e5c2eH/QEWLVpk3z8/P5/8/HysVse35ubmhq3oiqt27drh4eHhcJydO3dy4MCBUs97savt78Wj1zQD4NWFO0nJzCv7QWpFQdxt5v2VEyuwOpHzcHQn5KWDhx+EtTC3FXe/KSiJSClcftXbmDFjeP/99/noo4/Yvn07Dz74IJmZmQwbNgyAu+66y2Gw98MPP8yCBQuYOHEiO3bsYPz48axfv56RI0cCEBgYSPfu3Xn88cdZvnw5e/fuZfr06Xz88cfceOONgDnWavjw4YwZM4Zly5axYcMGhg0bRufOnUscyC2mIfENiI0IIDU7n1cW7izfQbo+AhYr7FoAib9VbIEiZ1Pc7Vav7amJTxt0Mf/uV1ASkZK5PCgVd4k9++yztGnThs2bN7NgwQL7gO0DBw6QkJBg379Lly7MmDGD9957j7i4OL788kvmzp1Ly5Yt7fvMnDmTDh06MGTIEFq0aMFLL73Eiy++yAMPPGDf57XXXuO6665j4MCBdOvWjYiICL7++mvnvfFqyN3NyvMDzM/ZvBLuZNkPEtoEWgww7696rcJqEzmn08cnFStuUTq2EzKPO78mEanyKnQJk4tJTV/C5GwembWZOZsOExdVizkPdsFa1oHdib/Bu5ebLUsj10PtxpVTqMjppsTD0R1w2+cQe20J22dAbD/X1SciTlEtlzCR6mVs31j8vdzZcvAkX244VPYDRLQy19gybGpVEufIPmmGIXBsUQJoUDQuURNPikgJFJSkzMICvRndqykALy/YQWpWftkP0q1oUdItMyG1HGFLpCyObDT/1ooG/zDH56KLxilpQLeIlEBBScplaJcYmoT5czwzj0mLyjGwO6ojxFwBtnxY/WbFFyhyuuKFcOt3OPO54nFKCVsgL9N5NYlItaCgJOXi4Wbl30Uzdn+ydj9/HCnHki5XFE3gueEjyDhagdWJ/E3xvF1RHc98rlYDCKwPtoJTgUpEpIiCkpRblyah9GtdF5sB4+Zto8zXBTS6EiLbQkE2/PJO5RQpYhglX/F2uuiicUrqfhORv1FQkgvy1LXN8fFw49d9J5i7+XDZXmyxwBWPmvfXvW8OuBWpaMf3QM5JcPOC8FYl76OJJ0WkFApKckEia/kwsmcTAP4zfwfpOWUc2N3sWqjTHHLT4NcPKqFCuegVtyZFtgF3z5L3KZ548uCvUFjglLJEpHpQUJILdu8VDWkY6sfR9FzeWPJn2V5stZ4aq7T2bQ2mlYp3qGh8UkkDuYvViQXvWpCfCYlbnFKWiFQPCkpywbzc3RjX31w7a9rP+9hy8GTZDnDpTRAcA1nH4at7YcssTRkgFcc+PuksQclqPa37bW3l1yQi1YaCklSIHs3C6Ne6LgU2g1GfbypbF5ybO3T/l3l/53yYcz+8dilMbg1zH4JNn0HKXnNQrkhZ5GVC0u/m/bMFJdDEkyJSIndXFyA1x39ubMXmAyc5kJLFU3O28fptbbBYznN5kza3Q2A92L0I9v1szmlzcj9s3g+bPzP3CawH0V0hpitEX24ufXK+x5eL05FN5gzwgfUgqN7Z9y0OSgfWmqFc3y0RQUFJKlCQjwdvDL6MW/+3hnlbjnB501BubR91/gdo1N28AeSmw4FfYP8qMzgd2Qhph+G3L8wbgH+4OatydFeIudwcZ6IfNzld8fxJpU0LcLrIy8DdG7KOwfHdENq0cmsTkWpBQUkqVLvoYMZcfQmvLNzJuG9+p22DYJqE+Zf9QF4B0LSXeQOzC+XQr2Zo2v+zOTFgRhL8Pse8AQQ3hCFfQmiTintDUr2dbUbuv3P3hHrtzXC+f7WCkogAGqMkleCB7o3p0rg22fmFjPp8Ezn5hRd+UE8/aNQDej4Fw+bDEwfg7u+hx5PQsDu4+8CJvfDpTZCRfOHnqy7SE2Hjx5Cf4+pKqh6HiSbPIyiBBnSLyBkUlKTCuVktvDaoDSF+nmxPSOOlH3ZU/Ek8vM3uth7/gqHzYPRv5pVzJ/fDZ7dAbkbFn7OqsRXCzNth3ij4ZoQGu//dyf2QmQxWD6gbd36vsc/QrQHdImJSUJJKER7ozcRbzB+n6av3seiPpMo9oX8duONr8AmBhM3w5bCaP3Hgxo/g8Abz/rYvNWHn3xV3u0W0Ag+f83tN/Y5gscKJfZCWUGmliUj1oaAklebK2DDuvbwhAI9/uYWE1OzKPWHtxnD7F+aA3D9/hO/H1NxWloyjsPg5837xrNILxpozS4uprN1uAN6BEN7SvK/lTEQEBSWpZP/sE0urekGczMpn9MzNFNoqObhEdYCbp5qtAhs/gp9erdzzucriceb6ZRGtYOi30OIGsOXD7KGQeczV1VUNxUEpqmPZXhddFDwVlEQEBSWpZJ7uVt4cfBl+nm78sjeFt5burvyTxvaDa18x7y97wZywsibZv/rU3FL9XjMn7Lz+LajdxJxC4at7zfFLF7P8HEjYat4/n6kBTmefeFJBSUQUlMQJYkL9eOFGszvj9SW7WLc3pfJP2uFeuPwR8/63/we7F1f+OZ2hMB++f9S833ao2YIGZpfRrZ+Ahy/8tQxWvOy6GquChC1mC5tfHagVXbbXFgelpG2Qk1rxtYlItaKgJE5x42X1ualtPWwGPDxzEycy8yr/pD2fhVa3gq0Avhhq/nhWd7+8C8l/mIPWe413fC68BfR/3by/4r/w5yKnl1dlnD4+qayTkAaEQ0gjwDg1YaWIXLQUlMRpnr+hJQ1D/UhIzeGfX23FqOyB1lYr3DAFGnaDvAxz2oCTByr3nJUp9TAsm2Dev/rf4Bty5j6tb4X2wwEDvr6ver/fC1GegdynKx4gr3XfRC56CkriNH5e7rw5+DI83Cws+iOJT9bur/yTunvCoE8h7FJzJu9Pb4YsJ3T9VYaFYyE/E6Lioc2Q0vfrMwEi20L2CfjiLijIdV6NVcUFByVNPCkiJgUlcaqW9YJ4om9zAF74fjt/HEmr/JN6B8GQ2ebCqMd2wswh1W8m692L4Y9vzKv5+k00W8tK4+4Ft34EPsHmorALnnBenVVB6mFzULvFaq7fVh7FV74d3nBxBk0RsVNQEqe7p2sMPWPDyCuwMerzjWTlOWFiyKB65jpwXkHmrMtz7gebrfLPWxHyc2D+4+b9+AfMKQHOpVYDuOkDwALrp8KWmZVaYpVyuGiiybBLwasc6wyCOUbJLwwKc+HwxoqrTUSqHQUlcTqLxcIrN7cmLMCLPUczeW7eH845cXgLuO1Tc0mLP76BH5++8GMW5pvdM9u/q7zg9fPrkPIX+EdAj7Hn/7qmvaD7v8z7346GpN8rpbwqxz5/Ujm73cAcAG7vftM0ASIXMwUlcYna/l5Mvq0NFgvMWn+Qb7cccc6JG3aDG98176+dAmumlO31Npt59dzPb5jjnV6Khqm9YdYQmH0X5GVVbL0pf8HKieb9Pv8xpwEoi+7/hMZXQUE2zLoTcpzQ1elqBy9wfFIxTTwpIigoiQt1aRzKiB5NAHjy6984mFLBIaM0rW42rxoDWPgU/D6n9H0NA47ugnXvm0HjlUbwv26w6BnYvcgcXO1bG9w8Yfu38NF1kJFcMXUahtnlVpgLjXrApTeV/RhWN7jpfQisDyl74JuHau6yLgAFeeZaf3DhQal4PqUDv2gCT5GLmIKSuNToXk1pFx1Mem4BIz/fRH6hk8YNdfk/6Hg/5mX0/3C8DPzkQdj0KXx9P0xqDlM6wPzHYPs880oyzwC4pA/0/g888DM8thvu+sYcPH14A3xwFRzdeeE1bv/WHMTt5gnXTiz7fEDF/GrDrR+bXY7bvy17K1p1krQNCnLAu5Y5U/mFCG8Jnv6QmwrJ2yukPBGpftxdXYBc3NzdrLx+WxuufX0lWw6e5Pnv/uC56y/FUt5QcL4sFujzEqQdgR3fwee3meul7V0JJ/Y67uvmBQ3ioWF38xZ5mblsyOmiu8DwxfDZzebrP7waBn0GDa8oX325GaeuVuv6MIRe4I9+/XbmtAHzH4NFz0K9tqe6lmqSC5lo8u/c3M114vYsNbvfIlpeeH0iUu2oRUlcrn6wL/+9uTUAH6/Zz6RFu5xzYqsbDPwA6nc0l6rY+LEZcixu5rYrHjMXnH3igPm322PmAOG/h6RioU3g3sWnjvfJjbBlVvlqW/GyeYl7rWi44tHyv8fTdbgXWt0CRiHMHgbpSRVz3KrkQudP+jv7um+aeFLkYqWgJFVCn5Z1+fcNlwLw5tLdvL3cCYvnAnj4wOCZ0OYO6DQCbv8C/rUP7l0EVz1jDv728D7/4/mFwtB50GKAudbYnPth+ctlGxeU9Aesfdu83/e/Zo0VwWIxlzip0xwyEuHLe6DQCVMzOJM9KJVxIdzS2McpranZY7tEpFQKSlJl3NU5hif6xgLw3wU7+Wj1Puec2K82DJhiXlV2Se+yX1n2dx4+cPM06DrafLz8PzD3IXOg8bkYhrnora0AYq+DZn0urJa/8/SDQZ+YY2/2r4Klz1fs8V0p4yic2AdYKi4o1Wtnju1KT4CTTphJXkSqHAUlqVIe6N6Y/+tpjscZN+93vlh/0MUVlZPVClc/B9e9ZnblbZkBn94E2SfP/rotM80JMT18zTFFlSG0Kdzwlnn/58mw4/vKOY+zFbcm1WlmzsZeETx9IbKNeX+/pgkQuRgpKEmV88jVlzD88oYAPPHVVufNsVQZ2t8Dt88yW3D2rTTnXDpRSstE9olTk2B2e9ycXbuyXHojdHrIvD/nQUjZe/b9q4OK7nYrdnr3m4hcdBSUpMqxWCw83a85gzs2wGbAI7M2s/iPajzwuOnVcM8CCIiEozvgg17mNAJ/t+R5yDoGoZdA55GVX9fV/zYHnuemmuOVzqdrsCqzB6WOFXvcqjbxZG569Vl+R6QGUFCSKslisfDCgJYMaBNJgc3goRkbWfXnMVeXVX4Rrcwr4sJbQWYyTOvn2OV1eKO5JhuYi966e1Z+TW4ecPNUc86hIxth8bjKP2dlsRWeWpOtoq54KxYVb/49tgsyXfwd3DIT/tsY3ulsLngsIpVOQUmqLDerhVdviaP3peHkFdi47+P1rN+X4uqyyi+oHtzzAzTpZS4pMnMIrH3H/JH/fgxgQKtbzSvtnKVW1GlLurxtrllXHSX/Yc6S7hlgjlGqSL4h5pWCYK7r5wqGYa75N+cf5kztxS2Ty1821xsUkUqjoCRVmrublTcGX0a3S+qQnV/IsGm/8tuhVFeXVX5eATB4FrQbBhjmpJJT+5itA16BcM0Lzq+pWd9TXX3fPFT6GKqqrLjbrV5bc36sihbtwnFKNhssfNKcKBQg/gFzclRbgXlF5YfXmMvsiEilUFCSKs/L3Y3/3dGOjg1DSM8t4M6pv7AzMd3VZZWfm7t5NVzxenOH1pl/ez4DAeGuqemqceal8DnVdLzSofXm36gKHp9UzFUDugty4avhp+bVuuYF6Psy3PIR3PSBeXXfkY3wvytgzdsauyRSCRSUpFrw8XRj6t0diIuqxcmsfO748Bf2Hst0dVnlZ7GYS5PcMh08/CDmCugw3HX1uHuacz95B8Hh9bDkOdfVUh4VPSP33xUHpYQtkOek711Omrkkzu9fm3M53fQBdBllPmexQOtb4KG10Pgqc327hWPh4+vh5AHn1FdWBbnmDOeauFOqGQUlqTb8vdz5aFgHYiMCOJqey5D313LoRJary7owl94I//wL7pxbOV1GZREcDTcUtVyseQt2/uDaes5XVoo50BqgXgVPDVCsVhQERZndXcWhrDKlJ8K0a2HvT+bUEkNmm8Ho7wIj4Y6voN8kc+6tfSvh7S7mos5VKZAU5MKnA2FaX1g1ydXViJSJgpJUK7V8PflkeDyN6vhxJDWHOz74heS0HFeXdWE8vEtfP87Zml8H8Q+a9+c8ACerwYSfxVe7hTQ2Z1mvLA06mX8re0D3sT/NRZWTfgO/MBg2HxpfWfr+FovZGvnAKvMKvbx0+GYEfD4YMpIrt9bzYbOZ9exbaT5e+Zo5i7pINaGgJNVOnQAvPrs3nvrBPuw7nsUdH/5CSmY1G1NTlV39b4i8DHJOFq0HV0lXVdls5hV/F6qyu92KOWOB3EPrzcHZJw+YwW/4j1A37vxeW7sxDPsBej0Hbp6w6wd4uxP88U3l1Xs+lj4Pv80Gq7u5yHNeOvz0X9fWJFIGCkpSLdUN8mHGvZ0ID/RiV1IGQ6euIy1Hl0lXiOLxSl6B5kDzylgPbu9P8OZl8HocHPjlwo5VPBi+omfk/rviiScP/Vo54XHXQvioP2SnQGRbMySFNCzbMaxucPlouH+5OWdX1nH44i746j5z5ndnWz/1VFdb/zfg+jdPbT++x/n1iJSDgpJUWw1q+/LZvZ2o7efJb4dTGTbtV7UsVZSQhqetB/c67PqxYo6blwU//MsMBCf2QepBmH4t/PJe+cbU2GxwqGiW88puUQptZk7OmZ8FiVsr9tibPjW7yvKzoMnVMPRb8Ast//HCL4X7lsIVj4LFCr99YY5d2r2k4mo+l50LzAWeAXqMhcuGQKPu5jxitgJY8m/n1SJyARSUpFprEubPx8M7Eujtzob9J7j29ZX88tdxV5dVM7S4ATreb96f8w9IPXxhxzu4Dt69HH4pmuCy3d3mYHZbAfzwOHx9X9mvKDv+p7kEi7sPhLe8sPrOxWo9rfutgqYJMAz46RVzDI9RCHG3w+DPwcv/wo/t7glXPQv3/Gh246UfMRdm/m6MGVgr0+GN8OUwMGzQ5g7o/q9Tz/V6DrDAH3NPTesgUoUpKEm1d2lkEF880JlGdfxITMth8PtreWPJnxTaqtBVP9XVNS+YY2SyU8z5fAoLyn6MglxYPN5cEDhlj7nm3R1fQf/XzS6+3v8Bi5s5juWDXnBs9/kf+/SJJp0xIL4iJ560FcL8x2Bp0SSjl4+BAW+bS8tUpKgO5kDv4tC7/kNzsHhldX2d2AczbjVbxxr3hP6TzQHnxSJaQpvbzfuLnq1aV+eJlEBBSWqE2IhAvh15OQPb1sdmwKRFu7jzwxpwRZyruXuZYcYzwAwHy14s2+sTtsB7PWDVa2brQuvb4KE1ZvcLmD+gnUfA3d+Bf7i5FMn7V57/UioHnTQ+qdjpE09eyA98fg7MHgq/fgBYoO8r0GucY6CoSJ6+cO0rcOcc8KsDSdvgf90rfqB3Vgp8dgtkHjXHSN3yUcnB78onwd0b9v9sjs0SqcIUlKTG8PNyZ+KtcUy8JQ5fTzdW7zlO39dXsmKXLkW+ILUbw/VvmPdXTYLdi8/9msJ8WPFfeL+nGX58Q2HQp3DT/8Cn1pn7R3eBf/xkBpHcNJg1BBaNO3cLVnHXTWWPTypWt435A5913LyMvywMw5z5/Nhuswts+7fm1Wm3TIf4+yuj2jM17gn/WAkNuphXn31xFyx4smIGp+fnmOsXHtsFgfVgyBfgHVjyvkH1zaVYwFyMuTwtlSJOYjEMtXuWR1paGkFBQaSmphIYWMp/DMRldidnMHLGRnYULXXyQPfGPHrNJXi46f8Nyu27R8yrlXxrm105gZEl75e8A+Y+cGp1++b94brJ5zc4uTDfDEhrp5iPG3aDgVPBv86Z++amw4QowIBHd0JARHneVdlN6wf7V0Gv8WbwyEoxryjLLvqbdeJvj4ufP2GOQyrmFQi3zYCGVzin7tMVFpizr68uCsBR8WbLYVC98h3PZjO7Zn//2nxf9yyE8BZnf032SXijjfm59H8D2g0t37ml8uxdCX8tg27/NOd7qyHK+vtdJX41pkyZQkxMDN7e3sTHx7Nu3bqz7j979mxiY2Px9vamVatWzJ8/3+F5i8VS4u2VV16x77Nr1y5uuOEGQkNDCQwM5PLLL2fZsmWV8v7E+ZqE+TN3RFfu6NQAgHdX7GHQ/9ZU/5m8Xan3hFOXnH9175mtALZCWP0m/K+bGZK8g8xlN2795Pyv4HLzgD7/gZunmku77P0J3ute8qDfwxsBA4IaOC8kwalxSovHm+/1kwHmwOXvHzXHG62dAltmwK4FcPAXc8B51rFTIcnD1xz3NewH14QkMMdzXfO8GdS8gsw6/3cF7FlavuMtHndqqZVBn547JIHZstjtcfP+8gnOWxpGzk9OKnxxJ6yceOoCjIuUy4PSrFmzGDNmDOPGjWPjxo3ExcXRu3dvkpNLnlF29erVDB48mOHDh7Np0yYGDBjAgAED2LZtm32fhIQEh9vUqVOxWCwMHDjQvs91111HQUEBS5cuZcOGDcTFxXHdddeRmJhY6e9ZnMPbw40XBrTinSFtCfB2Z+OBk1z7+koW/q5/xuXi4Q23fmQuqbH/Z1jx0qnnUv6C6f3gx6ehMNe8xP2hX8xlN8oz7qblQPPy9tpNIe0wTO1jjuc5vQHcWfMnlVSbdxC4eUFAXQhrAdFdIfY6uOxOcw2/XuPNVpJbP4G7v4cHV8OYHfBUIjyVYHYzRlTyVXrnI7Yf/GMFRLQ2A/AnN8Hyl8o2Eei690+1TN3wljkFwPnqcC/UagDpCacW/pWq4ec3Ts29tfZts2v1IuXyrrf4+Hg6dOjAW2+Zc7bYbDaioqIYNWoUTzzxxBn7Dxo0iMzMTL777tRgz06dOtGmTRvefbfk1DtgwADS09NZssScQ+TYsWPUqVOHn376iSuuMP+PLj09ncDAQBYtWkSvXr3OWbe63qqXgylZjPx8E1sOngRgaOdoxl7bHG8PF6+vVh399qXZzYIF7vzaDEk/PmNe5eTpb17F1vauihmYnJMG3zxkjucBczD4da+Zg5NnDDJbbfq8BJ0evPBzlYXNZr6/yhp87Wz5ObDgX7Bhuvm4cU+zNfBcS8LsmG+OJzNs0PPpUy1EZbF1Nnx9r3nBwMObL2z+KKkY6YnwxmXmv9PuPlCQbf571/4e59VwfI/535YmvSr837Nq1fWWl5fHhg0bHIKJ1WqlV69erFlT8uW3a9asOSPI9O7du9T9k5KS+P777xk+/NTK7LVr16ZZs2Z8/PHHZGZmUlBQwP/+9z/CwsJo165dicfJzc0lLS3N4SbVR1SIL7P/0Zn7uzUC4KM1+xn4zmr+Oprh4sqqoVY3Q9uhgAGf3mx2OeVnQcwVZstJu6EV9x8270CzVebq582JE7fOPHVpu7OWLimJ1VpzQhKYrYX9X4cB75o/jHuWml1xB88yDOLQBnOJG8NmBuMrHivfuVsONLsi89LNCwDE9Vb81/x3un5H82pMMCeedeag+6UvwGc3m2PpXMylQenYsWMUFhYSHh7usD08PLzULrDExMQy7f/RRx8REBDATTfdZN9msVhYvHgxmzZtIiAgAG9vbyZNmsSCBQsIDg4u8TgTJkwgKCjIfouKiirLW5UqwNPdypPXNmfa3R0I8fPk9yNp9H9zFXM3XeBEihejvi9D2KXmuBt3b+jzMtw1D4KjK/5cFgt0/T/z+MWXtr97hdlV5OYJEa0q/pwXqzaDi7o8m5hdntP6wtp3zpwKIeUvc66kgmzz//j7vVb+4Gi1musLgjnHk5Y2ca3je2DjR+b9XuPNEOwTYs6P9cdc59SQsMUc8wZmkHYxl49RqmxTp05lyJAheHufGrFvGAYjRowgLCyMlStXsm7dOgYMGED//v1JSEgo8Thjx44lNTXVfjt4sBqsqi4lujI2jPn/dwXxDUPIzCtk9KzNPD57C1l5ukT5vHn4wJDZcOVT5hVwnR4wf/AqU8MrzLE99TtCftHA37px5lxPUnHCW5hrxRXPmr7gCXPOp5yiVvTM42ZLYtYxc2zTLdMvfLLPRj2g8VXm+SpjbUE5f0tfMP85NL0GYrqCp9+pru1Vk50zQWjxJKwtB1aJ/xFyaVAKDQ3Fzc2NpKQkh+1JSUlERJR8FUtERMR5779y5Up27tzJvffe67B96dKlfPfdd8ycOZOuXbvStm1b3n77bXx8fPjoo49KPK+XlxeBgYEON6m+IoK8mXFfJx6+qikWC8zecEjLn5RVUD3o/k8Ibeq8cwZGmoOjO/7DfNz8eued+2LiFWBOF9D3FfNKtj++MScOPbQBZg42Z1gPijLDsldAxZzz6qKlTX6fc2r9PnGuI5uKWnIscNW4U9s73GuOP0z6Df5cVLk17F8Df/5oztZ/5VOVe67z5NKg5OnpSbt27eyDrMEczL1kyRI6d+5c4ms6d+7ssD/AokWLStz/ww8/pF27dsTFxTlsz8oyLxG3/u3/gK1WKzabrVzvRaofN6uFR66+hBn3diIi0Jt9x7MY9N5anpm7jYxctS5VWe6ecO1/Yewhs0tOKofFYk6Eec8CCKxvhqMPeppTCXgHwZAvK3ZahohWEHebeV9Lm7jG4vHm39aDHK/K9A0x12YEc5b9ymIYp8YkXXaHOdltFeDyrrcxY8bw/vvv89FHH7F9+3YefPBBMjMzGTZsGAB33XUXY8eOte//8MMPs2DBAiZOnMiOHTsYP34869evZ+TIkQ7HTUtLY/bs2We0JoEZtoKDgxk6dChbtmxh165dPP744+zdu5d+/fpV7huWKqdz49r8OKYbgzua484+Wbuf3q/9xE+a0btqq6iWDDm7+u3hgZWnlp1x8zTnXwqLrfhzXfmUOe3C/lVmq4I4z55l8Ndy85/vlU+e+XznEWbr4oHVcGBt5dSwe7G5PJCbl+NCyi7m8qA0aNAgXn31VZ599lnatGnD5s2bWbBggX3A9oEDBxzGDXXp0oUZM2bw3nvvERcXx5dffsncuXNp2dJxTpKZM2diGAaDBw8+45yhoaEsWLCAjIwMevbsSfv27Vm1ahXffPPNGa1PcnEI9PZgwk2t+ezeeOoH+3D4ZDZ3TV3H47O3kJpVAcs7iFRnviFw+2wY+KE5UWbM5ZVznlpREF/UrbpoXNnmc5Lys9lOtSa1H17yRRmBkeZgf6icViWbDZYUDerveF/5Z4mvBC6fR6m60jxKNVdmbgGvLNzJR2v2YRgQFuDFCwNacs2lTpz9WeRilX0CXm8DOSfh+reg7Z2urqjm2/a1Obv8ueayOr4H3mwHGOZUIOGXVkIN/vDw1nPP4XUBqtU8SiJVkZ+XO+Ovv5TZ/+hMo1A/ktNzuf+TDYz6fBPHM3JdXZ5IzeYTfGriymUvQp6WHapUhfmnrjTsMursE37WbgwtbjDvr5pcgTUUmP+sATqPrNSQVB4KSiKlaB8TwvyHr+CB7o2xWuDbLUe4+rWf+HbLEdQQK1KJOt5nruGXngC/vOPqamq2jR+b82L51THHIZ3L5Y+Yf7d9Zc6tVBG2zIDju835ms6nBidTUBI5C28PN57oG8vcEV2JjQggJTOPUZ9v4v5PNpCcdvGufSRSqdy94KpnzPurJptzN0nFy8uEFS+b97v9E7z8z/2ayDbmEjdG0SLYFyo/B5YX1XDFo+Zs/FWMgpLIeWhdvxbzRl7O6F5NcbdaWPRHEr0mrWD2+oNqXRKpDC1vNie0zE2Dn15xdTU109q3ISMJgmNOXf5/Pi4fY/7d9ClklLyA/XlbPxXSDkFAJHQYfu79XUBBSeQ8ebpbGd3rEr4ddTmt6gWRllPA419uZei0Xzl0QuMoRCrU6Uub/PoBpOx1bT01TVYK/PyGef/Kp835yc5XzOXmGosFOWbYKq/cdFg50bzf41/mjP9VkIKSSBk1rxvInIe68ETfWDzdrfy06yjXvPYTryzcwYnMPFeXJ1JzNL7S7Oax5bt2aZOCPPPy9Zpk5USztS6iVdnXU7NYTo1V+vVDyEktXw1r3zGXwglpBG2GlO8YTqCgJFIO7m5WHujemB8evoIOMcFk5RUyZdkeLn95qQKTSEXqVbS0ybav4LATlzYpLDAnQPz6fng5Bv4bYw58rgld7ScPwrr3zPu9xpdvncZL+kKdWDNs/fph2V+flXJqjNOVT4GbR9mP4SQKSiIXoHEdf774R2feu7MdLeoGknlaYPrvgh2kKDCJXJi6rc0lNQDmjijqhvurcs5lGHB4I/zwBExqDp8OhK2zzEWYc1Jh3ij49CYzaFRnyydAYR7EXGEuRlweVit0HW3eX/sO5GeX7fWrXjNDVngruPSm8tXgJJpwspw04aT8nWEYLPojicmL/+SPBHOldT9PN4Z2ieHeKxoR4leGMQAicsrJA/B2Z8jLOLWtVvSprrmG3cz5l8orZS/8NtsMRcd3n9ruE2J2S7W6BQ6tM1e1L8gxJ0W85nloN8zshqpOkrfDO13AsMG9S6F+u/IfqzAf3mgLqQeg30Rz8dzzkZYAb7QxP8vbv4BLepe/hnIo6++3glI5KShJaQzDYPH2ZCYv3sXvR8zA5FsUmO5TYBIpn5S/zO63PcvNhXltpy0tZLFCZFszNDW+0hxofK6unMzj8PvXsPULMwQVc/eB2GvNVqzGPR2Pc2w3fDMCDhatddawG1z/pnnVWHXx+WDYOR+aXw+DPrnw4/3yHvzwuBlcR20EN/dzv+a7R8yr3aLi4Z6FTg+bCkpOoqAk56LAJFJJcjNg/8+wZ6m5mOuxnY7PewaYV2YVB6faTcwf47wsMyT8Ntscf2QrMPe3WKFhdzMcNb/u7Asu2wrhl/+Z65IVZIOHH1z9nLlGWnnG+jjTgbUwtTdY3GDELxDa9MKPmZcFk1uZg7Jv+gBa33L2/VP+grc6mJ/93fMhpuuF11BGCkpOoqAk56u0wHRX5xjuu6Ihtf29XFyhSDWXeshc+X7PUvNv1t8mqAyKgvCWsG+lY/dd3TbQ+lazey2gjGs5Ht9jjlna/7P5OPpyuOFN8wquqsgwYFpfOLAG2g6F69+ouGP/9IrZLRl2KTz489lbiL66D377Apr0gju+qrgaykBByUkUlKSsDMNgyfZkJi/ZxbbDCkwilcJmg8St8NcyMzgdWGsOXC5Wq4HZctTqVqhzyYWf69cPYPF4c8C3uw/0Ggcd/1H1Wpd2/gCf3wbu3vB/myAwsuKOnX0CXmtphtCzjTlK+h3e6QoYcP8Kc5ZvF1BQchIFJSmvswWm+7upS06kQuVlwf7VkLQNGnQyx8VU9JiYE/vM1qW9P5mPozrBDVMgtEnFnqe8bIVmQDm63bxS7ernKv4cPz4Dq98w3/vwhSXvUzw+qsUAuPWjiq/hPCkoOYmCklwowzBYuiOZyYv/5LfD5oRtGsMkUk0ZBmyYZgaGvAyz5ebKp8xFXq1urq1t8wyY+yB4B8HDWy7sCsHSpCXA663N1rthCyC6s+PzB9fBh1eb48Ee+uXCW/MuQFl/v6tY26DIxcNisXBV83DmjezKB3e1p2W9QLLyCnln+R6uKJqHSRNXilQTFgu0vwceWgONrjQvfV/0DHx4DRzdee7XV5b8HFj2H/P+5WMqJyQBBNaFNreb91dNcnzOMMzB72Du48KQVB5qUSontShJRStp0Le/lzt3d4nh3isaUstXLUwi1YJhwKZPYOFT5qSKbp7mLNZegeDlb87D5BVQdD/gtPv+f9un6LGHr3mM8ox7WjMFFj5pLjr7fxsrdz2143vgrfbmHE0P/AwRLc3te5bCJzea72HURqgVVXk1nAd1vTmJgpJUFsMw+LFo4srtCacC07CuMQy/XIFJpNpIPQzfPgy7F1XM8awe4O5lBo6//y1pm7sX7F4COSfN+Z7a3lUxdZzN7GHm/FQtb4abPzRD4/tXwpFNEP8g9H2p8ms4BwUlJ1FQkspmsxUHpl3sSEwHIMAemBoR5Ft110YSkSKGYV6Fl3HUbF3KyzDngcpNh7x0829uRtH2osf2+xnmXE0XKvQSeHDN+U0GeaEStsL/rjDHIo3aCIm/wRd3mvNNPbwF/OtUfg3noKDkJApK4ixmYEpk8uI/HQPT5Q0ZfnlDgnwUmERqrMICc+qBgjxzoHRhbtH90//mms85/C163iiE2H7Ond/p04HmhJ5th5rTMxzbCd0eh55PO6+Gs1BQchIFJXE2m81g4e9mYNqZVBSYvN0Z1rUhN7SJpFGoH5bqtu6UiNQ8+36G6deeeuxdC0ZvNa+6qwIUlJxEQUlcxWYzWPB7Iq+fFpgAGoT40qNZHa5sFkanRrXx8XTxJckicnEyDHOplIO/mI97PQeXj3ZpSadTUHISBSVxNZvNYP62BGauO8i6vSnkFdrsz3m5W+ncuDZXNgujR7M6RNf2c2GlInLR2bUQZtwKAXXNsUqevq6uyE5ByUkUlKQqycwtYPWe4yzbmczyHckcSc1xeL5RqB89moVxZWwdOjYMwctdrU0iUsl2LYSQxlVnhvIiCkpOoqAkVZVhGOxKyjBD085k1u87QYHt1L/mvp5udGkcanbTxYZRr1YlzqsiIlLFKCg5iYKSVBdpOfn8/Ocxlu1MZtnOoxxNz3V4Pq5+EPdc3pBrW9XFw02T9YtIzaag5CQKSlIdGYbB70fSWL4zmeU7j7LxwAmKG5sig7y5u2sMt3VsQKC3phwQkZpJQclJFJSkJjiWkctnaw/wydp9HMsw15Xz83RjUIcGDOsaQ1RI1RmAKSJSERSUnERBSWqSnPxCvtl8mA9W7uXP5AwArBbo27Iu917RkMsaVNJCmiIiTqag5CQKSlITGYbBil1H+WDlXlbtPmbf3j46mHuvaMjVLSJws2pSSxGpvhSUnERBSWq67QlpfLByL/O2HCa/0PzPRIMQX+7pGsMt7aPw83LCulEiIhVMQclJFJTkYpGUlsPHa/bx6doDpGbnAxDo7c6QTtEM7RxDRJC3iysUETl/CkpOoqAkF5usvAK+2nCID1ftZd/xLADcrBZa1guifXQw7aODaRcTTFiAgpOIVF0KSk6ioCQXq0KbwZLtSXywci/r9qWc8XxUiA/to0NoFx1M+5hgLgkLwKpxTSJSRSgoOYmCkggcTMliw/4TrN+fwvp9J9iZlM7f/4sS4O3OZQ2C7a1ObRrUwtdT45tExDUUlJxEQUnkTGk5+Ww6cJIN+0+wYX8Kmw6cJCuv0GEfN6uF5nUDaB8dQqdGtenRrA7eHlp7TkScQ0HJSRSURM6toNDGjsT0olanE2zYl3LGgr2+nm5cGRtGv1Z1ubJZGD6eCk0iUnkUlJxEQUmkfI6czDaD074UFm9P5vDJbPtzPh5uXBlbh2uLQpOmIBCRiqag5CQKSiIXzjAMth5KZf5vCczflsDBlFOhydvDSo9LwujbKoKrmofjr9AkIhVAQclJFJREKpZhGGw7nMb8bQnM/y2B/UVTEAB4ulvpfkkd+rWqy1XNwwjQor0iUk4KSk6ioCRSeQzD4I+ENLOl6bdE9h7LtD/n6Wal2yWhXNuqLpc3CSUsUPM2icj5U1ByEgUlEecwDIMdienM/y2B739L4K+jmQ7PR9f2pX10CB1igunQMIRGoX5YLJq3SURKpqDkJApKIs5nGAa7kjKY/1sCi/5IYnti2hnzNoX4edI+OpgOMSF0aBjCpZGBeLhZXVOwiFQ5CkpOoqAk4nppOfls3H+C9ftOsG5fClsOniS3wOawj7eHlcuigukQE0z7mBDaRgdrYLjIRUxByUkUlESqntyCQrYdTmP9vhR+3WfOGH4yK99hH6sFWkQG2ie8jG8YQrCfp4sqFhFnU1ByEgUlkarPZjPYczTDDE37Uvh1f4rDFATFYiMC6NSoNp0ahdCxYW1CFJxEaiwFJSdRUBKpnhJTc/h1Xwrr9qaw9q/j/JmcccY+sREBxDc0W5w6Ngyhtr+XCyoVkcqgoOQkCkoiNcOxjFx7aFr713F2JZ0ZnJqFBxDf6FRXnYKTSPWloOQkCkoiNdNxh+CUws6k9DP2uSTcny6NQ+naJJT4RiEEagJMkWpDQclJFJRELg4pmXms22uGprV/HWdHomNwcrNaaF0/iMubmMHpsga18HLXwr4iVVVZf7+rxOQiU6ZMISYmBm9vb+Lj41m3bt1Z9589ezaxsbF4e3vTqlUr5s+f7/C8xWIp8fbKK6847Pf9998THx+Pj48PwcHBDBgwoKLfmohUcyF+nvRpWZfx11/KgtHd2PjM1bx7R1vu7BRNo1A/Cm0Gmw6c5M2lu7ntvbW0eW4RQ6eu4/2f/uKPI2nYbPp/UZHqzOWTicyaNYsxY8bw7rvvEh8fz+TJk+nduzc7d+4kLCzsjP1Xr17N4MGDmTBhAtdddx0zZsxgwIABbNy4kZYtWwKQkJDg8JoffviB4cOHM3DgQPu2r776ivvuu4///Oc/9OzZk4KCArZt21a5b1ZEqr3i4NSnZV0ADp/M5ufdx+y3Yxl5rNh1lBW7jgJQ28+Tzo1r21ucokJ8XVm+iJSRy7ve4uPj6dChA2+99RYANpuNqKgoRo0axRNPPHHG/oMGDSIzM5PvvvvOvq1Tp060adOGd999t8RzDBgwgPT0dJYsWQJAQUEBMTExPPfccwwfPrxcdavrTUT+zjAMdials+rPY6zeYw4Oz8ordNgnurYvVzQNpW/LusQ3DMFds4aLOFVZf79d2qKUl5fHhg0bGDt2rH2b1WqlV69erFmzpsTXrFmzhjFjxjhs6927N3Pnzi1x/6SkJL7//ns++ugj+7aNGzdy+PBhrFYrl112GYmJibRp04ZXXnnF3iolIlJWFouF2IhAYiMCufeKRuQV2Nhy6CSr/jRbmzYdPMn+41nsP36AT9ceoLafJ71bRnBdq7p0VGgSqZJcGpSOHTtGYWEh4eHhDtvDw8PZsWNHia9JTEwscf/ExMQS9//oo48ICAjgpptusm/766+/ABg/fjyTJk0iJiaGiRMn0qNHD3bt2kVISMgZx8nNzSU3N9f+OC0t7fzepIhctDzdreaaczEhPHL1JaTn5PPLXyks2ZHEgm2JHM/MY8YvB5jxixma+rSMoF+rusQ3qo2bVQv7ilQFLh+jVNmmTp3KkCFD8Pb2tm+z2cy1oJ566in7uKVp06ZRv359Zs+ezT/+8Y8zjjNhwgSee+455xQtIjVSgLcHvVqE06tFOP++oSVr/zrO91sTWPi7GZo+++UAn/1ygFB/MzRd26ou8Q0VmkRcyaVBKTQ0FDc3N5KSkhy2JyUlERERUeJrIiIiznv/lStXsnPnTmbNmuWwvW5dcxBmixYt7Nu8vLxo1KgRBw4cKPG8Y8eOdejyS0tLIyoq6izvTkSkdB5uVq5oWocrmtbh+QEtWbPnOPN/S2DB74kcy8jj07Vm91yovxd9WobTr1UkHRuGKDSJOJlLg5Knpyft2rVjyZIl9kvzbTYbS5YsYeTIkSW+pnPnzixZsoTRo0fbty1atIjOnTufse+HH35Iu3btiIuLc9jerl07vLy82LlzJ5dffjkA+fn57Nu3j+jo6BLP6+XlhZeXZuMVkYrn4Wal2yV16HaJGZpW7znO/K3FoSnXITT1bRlBi8hAArzdCfD2IMDbncCi+/5e7vh6umGxKEyJVBSXd72NGTOGoUOH0r59ezp27MjkyZPJzMxk2LBhANx1113Uq1ePCRMmAPDwww/TvXt3Jk6cSL9+/Zg5cybr16/nvffeczhuWloas2fPZuLEiWecMzAwkAceeIBx48YRFRVFdHS0fY6lW265pZLfsYhI6TzcrHS/pA7dL6nDCzeaoen7rUdY+HsSxzJy+WTt/rO+3s1qwd/LvcQgFeDtTqi/Fx0bhtC2QTCe7ho8LnIuLg9KgwYN4ujRozz77LP2q88WLFhgH7B94MABrNZT/zJ36dKFGTNm8PTTT/Pkk0/StGlT5s6de8bVajNnzsQwDAYPHlzieV955RXc3d258847yc7OJj4+nqVLlxIcHFx5b1ZEpAxOD00v3mjj593HWPRHEklpOaTlFJCeU0B6Tj7pOQVk5BZQaDMotBmkZueTmp0PZJd6bB8PN+IbhXB5k1CuaFqHS8L91RIlUgKXz6NUXWkeJRGpSgzDIDu/0B6e/h6kiv/uP57F6j3mxJinCwvw4vImoVzeNJTLm4QSFuhdyplEqjet9eYkCkoiUl3ZbAY7EtNZtfsoK/88xrq9KeQW2Bz2aRYeYIampqHENwzB19PlHRAiFUJByUkUlESkpsjJL2TD/hOs/PMYq3Yf5fcjaZz+y+DhZqFtg2CuaBpKh5iQosHkHq4rWOQCKCg5iYKSiNRUKZl5/Lz7GKv+PMaq3cc4fPLMsU7RtX25NDKQFnUDuTQyiEsjA6kT4KVxTlLlKSg5iYKSiFwMDMNg77FMVhUFp98Op5KQmlPivqH+nrQoCk1mgAokprYfVs39JFWIgpKTKCiJyMUqJTOPP46k8fuRVP5ISOP3I2n8dTQDWwm/Jr6ebjQvCk2XRprr4F0SHoCPp5vzCxdBQclpFJRERE7JzitkR6IZmorD046EtDMGiQNYLRAT6kfziEBiIwKIrWv+rR/so647qXQKSk6ioCQicnYFhTb2Hss8LTylsiMhneOZeSXu7+/lXhScAoiNCKR53QAuCQ/QwHGpUApKTqKgJCJSPkfTc9mRmMaOhHS2F/3dnZxBXuGZrU8AUSE+xEYE0iw8gKbh/jQNC6BRHT+8PdR9J2WnoOQkCkoiIhUnv6j1aXtCGjsS09lR9Le0geNWC0TX9qNpmD9Nw/25JDyAJmH+NK7jrwAlZ6Wg5CQKSiIile9kVh47EtPZnpDGrqQMdiensyspo2iJljNZLdAgxJem4QE0DTsVoJqEKUCJSUHJSRSURERcwzAMjqbn8mdyBruS0vkzOYM/k84eoAACvNwJ9PGglq95C/LxIMjH03zsYz42t3va79fy9cDHw02DzGuQsv5+a056ERGpViwWC2GB3oQFetO1Sah9u2EYHM3I5c+kouCUnMHupAx2JadzMiuf9NwC0nMLSpxA82w83CyEBXgTXduX6Np+NAz1Jaa2HzGhfjQI8VVLVQ2nFqVyUouSiEj1YBgGJ7PyOZGVx8nsfFKz80nNyudkVh6p2QWczM47ta3o+ZNZ+aRm55FfePafSIsFIoN8iK7tS0yoHzG1zRDVMNSPKIWoKkktSiIiIqexWCwE+3kS7OdZptcZhkF2fiEns/JJSM1h//FM9h3LZO/xLPYfz2TvsUzSc8wWqsMns1m95/jfznsqREUEelMnwItQfy+Hv3UCvKjl46HZy6swBSUREZESWCwWfD3d8fV0J7KWD+2igx2eNwyDlMw89h3PYt+xTDM8Fd3fdyzT3s13rq4+N6uFUH/PM0JU8d+IQLPbL0xr6bmEgpKIiEg5WCwWavt7Udvf6ywhKpP9x7M4mp5r3jJyOZaRa398IiufQptBUlouSWm5Zz2fj4cb0bV9aRBidvNFF3XzRdf2pW6QD25qlaoUCkoiIiIVzDFEhZS6X36hjeMZeQ7h6WjR/eJtR1KzOXwim+z8QnOOqcT0M47j6WalfoiPPTjF1PajQfHfEF+FqAugoCQiIuIiHm5WIoK8iQjyPut+eQU2Dp/MZn9RC9W+0/4eSskmr9DGX0cz+eto5hmv9fdy57IGtWjbIJi20cG0iapFkI+WhTlfuuqtnHTVm4iIVAWFNoOE1Gx7cDrwtyCVk++4NIzFApeEBdA22gxP7aKDaRjqd9GMf9KEk06ioCQiIlVdoc1gZ2I6Gw6cYOP+E2w8cIL9x7PO2C/Y18Pe4tQuOpi4+rXw8ayZUxsoKDmJgpKIiFRHR9Nz2XjADE0b959gy6FU8gocW53crBZa1A0kNiIAq8WCgYHNAJthYBjmYHWHxxjYbOZjmwEU7R/k40FYoBfhAd6EB3oTHuhFeNFUCa6aY0pByUkUlEREpCbIK7DxR0IaG/abwWnD/hMkppW8GHFFquXrQXiAtxmkTgtRYQGOgcrDzVqh51VQchIFJRERqamOnMxmw/4T7D+eicViwWIBq8WChaK/FvPKPmvRdqsFOO1x8Win1Ox8c+qD9ByS03KKpkHIIfdvLVilebpfc+69olGFvjfNzC0iIiIXJLKWD5G1fCrl2IZhkJZdQFJ6DkmnhSd7kErPITktl+T0HMICz341oDMoKImIiIjTWCwWgnw9CPL14JLwgFL3s9kMbFWg00tBSURERKocq9WCFddPWVCxI6REREREahAFJREREZFSKCiJiIiIlEJBSURERKQUCkoiIiIipVBQEhERESmFgpKIiIhIKRSUREREREqhoCQiIiJSCgUlERERkVIoKImIiIiUQkFJREREpBQKSiIiIiKlcHd1AdWVYRgApKWlubgSEREROV/Fv9vFv+PnoqBUTunp6QBERUW5uBIREREpq/T0dIKCgs65n8U430glDmw2G0eOHCEgIACLxVJhx01LSyMqKoqDBw8SGBhYYcet6fS5lY8+t/LR51Z2+szKR59b+ZztczMMg/T0dCIjI7Fazz0CSS1K5WS1Wqlfv36lHT8wMFD/UpSDPrfy0edWPvrcyk6fWfnocyuf0j6382lJKqbB3CIiIiKlUFASERERKYWCUhXj5eXFuHHj8PLycnUp1Yo+t/LR51Y++tzKTp9Z+ehzK5+K/Nw0mFtERESkFGpREhERESmFgpKIiIhIKRSUREREREqhoCQiIiJSCgWlKmbKlCnExMTg7e1NfHw869atc3VJVdr48eOxWCwOt9jYWFeXVeX89NNP9O/fn8jISCwWC3PnznV43jAMnn32WerWrYuPjw+9evXizz//dE2xVcS5PrO77777jO9enz59XFNsFTJhwgQ6dOhAQEAAYWFhDBgwgJ07dzrsk5OTw4gRI6hduzb+/v4MHDiQpKQkF1XseufzmfXo0eOM79sDDzzgooqrhnfeeYfWrVvbJ5Xs3LkzP/zwg/35ivqeKShVIbNmzWLMmDGMGzeOjRs3EhcXR+/evUlOTnZ1aVXapZdeSkJCgv22atUqV5dU5WRmZhIXF8eUKVNKfP6///0vb7zxBu+++y6//PILfn5+9O7dm5ycHCdXWnWc6zMD6NOnj8N37/PPP3dihVXTihUrGDFiBGvXrmXRokXk5+dzzTXXkJmZad/nkUce4dtvv2X27NmsWLGCI0eOcNNNN7mwatc6n88M4L777nP4vv33v/91UcVVQ/369XnppZfYsGED69evp2fPntxwww38/vvvQAV+zwypMjp27GiMGDHC/riwsNCIjIw0JkyY4MKqqrZx48YZcXFxri6jWgGMOXPm2B/bbDYjIiLCeOWVV+zbTp48aXh5eRmff/65Cyqsev7+mRmGYQwdOtS44YYbXFJPdZKcnGwAxooVKwzDML9bHh4exuzZs+37bN++3QCMNWvWuKrMKuXvn5lhGEb37t2Nhx9+2HVFVRPBwcHGBx98UKHfM7UoVRF5eXls2LCBXr162bdZrVZ69erFmjVrXFhZ1ffnn38SGRlJo0aNGDJkCAcOHHB1SdXK3r17SUxMdPjuBQUFER8fr+/eOSxfvpywsDCaNWvGgw8+yPHjx11dUpWTmpoKQEhICAAbNmwgPz/f4fsWGxtLgwYN9H0r8vfPrNhnn31GaGgoLVu2ZOzYsWRlZbmivCqpsLCQmTNnkpmZSefOnSv0e6ZFcauIY8eOUVhYSHh4uMP28PBwduzY4aKqqr74+HimT59Os2bNSEhI4LnnnuOKK65g27ZtBAQEuLq8aiExMRGgxO9e8XNypj59+nDTTTfRsGFD9uzZw5NPPknfvn1Zs2YNbm5uri6vSrDZbIwePZquXbvSsmVLwPy+eXp6UqtWLYd99X0zlfSZAdx+++1ER0cTGRnJ1q1b+de//sXOnTv5+uuvXVit6/3222907tyZnJwc/P39mTNnDi1atGDz5s0V9j1TUJJqrW/fvvb7rVu3Jj4+nujoaL744guGDx/uwsqkprvtttvs91u1akXr1q1p3Lgxy5cv56qrrnJhZVXHiBEj2LZtm8YNlkFpn9n9999vv9+qVSvq1q3LVVddxZ49e2jcuLGzy6wymjVrxubNm0lNTeXLL79k6NChrFixokLPoa63KiI0NBQ3N7czRuQnJSURERHhoqqqn1q1anHJJZewe/duV5dSbRR/v/TduzCNGjUiNDRU370iI0eO5LvvvmPZsmXUr1/fvj0iIoK8vDxOnjzpsL++b6V/ZiWJj48HuOi/b56enjRp0oR27doxYcIE4uLieP311yv0e6agVEV4enrSrl07lixZYt9ms9lYsmQJnTt3dmFl1UtGRgZ79uyhbt26ri6l2mjYsCEREREO3720tDR++eUXfffK4NChQxw/fvyi/+4ZhsHIkSOZM2cOS5cupWHDhg7Pt2vXDg8PD4fv286dOzlw4MBF+30712dWks2bNwNc9N+3v7PZbOTm5lbo90xdb1XImDFjGDp0KO3bt6djx45MnjyZzMxMhg0b5urSqqzHHnuM/v37Ex0dzZEjRxg3bhxubm4MHjzY1aVVKRkZGQ7/57l37142b95MSEgIDRo0YPTo0bzwwgs0bdqUhg0b8swzzxAZGcmAAQNcV7SLne0zCwkJ4bnnnmPgwIFERESwZ88e/vnPf9KkSRN69+7twqpdb8SIEcyYMYNvvvmGgIAA+3iQoKAgfHx8CAoKYvjw4YwZM4aQkBACAwMZNWoUnTt3plOnTi6u3jXO9Znt2bOHGTNmcO2111K7dm22bt3KI488Qrdu3WjdurWLq3edsWPH0rdvXxo0aEB6ejozZsxg+fLlLFy4sGK/ZxV7YZ5cqDfffNNo0KCB4enpaXTs2NFYu3atq0uq0gYNGmTUrVvX8PT0NOrVq2cMGjTI2L17t6vLqnKWLVtmAGfchg4dahiGOUXAM888Y4SHhxteXl7GVVddZezcudO1RbvY2T6zrKws45prrjHq1KljeHh4GNHR0cZ9991nJCYmurpslyvpMwOMadOm2ffJzs42HnroISM4ONjw9fU1brzxRiMhIcF1RbvYuT6zAwcOGN26dTNCQkIMLy8vo0mTJsbjjz9upKamurZwF7vnnnuM6Ohow9PT06hTp45x1VVXGT/++KP9+Yr6nlkMwzAuNNWJiIiI1EQaoyQiIiJSCgUlERERkVIoKImIiIiUQkFJREREpBQKSiIiIiKlUFASERERKYWCkoiIiEgpFJRERCqIxWJh7ty5ri5DRCqQgpKI1Ah33303FovljFufPn1cXZqIVGNa601Eaow+ffowbdo0h21eXl4uqkZEagK1KIlIjeHl5UVERITDLTg4GDC7xd555x369u2Lj48PjRo14ssvv3R4/W+//UbPnj3x8fGhdu3a3H///WRkZDjsM3XqVC699FK8vLyoW7cuI0eOdHj+2LFj3Hjjjfj6+tK0aVPmzZtXuW9aRCqVgpKIXDSeeeYZBg4cyJYtWxgyZAi33XYb27dvByAzM5PevXsTHBzMr7/+yuzZs1m8eLFDEHrnnXcYMWIE999/P7/99hvz5s2jSZMmDud47rnnuPXWW9m6dSvXXnstQ4YMISUlxanvU0QqUMWt4ysi4jpDhw413NzcDD8/P4fbiy++aBiGuUL7Aw884PCa+Ph448EHHzQMwzDee+89Izg42MjIyLA///333xtWq9VITEw0DMMwIiMjjaeeeqrUGgDj6aeftj/OyMgwAOOHH36osPcpIs6lMUoiUmNceeWVvPPOOw7bQkJC7Pc7d+7s8Fznzp3ZvHkzANu3bycuLg4/Pz/78127dsVms7Fz504sFgtHjhzhqquuOmsNrVu3tt/38/MjMDCQ5OTk8r4lEXExBSURqTH8/PzO6AqrKD4+Pue1n4eHh8Nji8WCzWarjJJExAk0RklELhpr164943Hz5s0BaN68OVu2bCEzM9P+/M8//4zVaqVZs2YEBAQQExPDkiVLnFqziLiWWpREpMbIzc0lMTHRYZu7uzuhoaEAzJ49m/bt23P55Zfz2WefsW7dOj788EMAhgwZwrhx4xg6dCjjx4/n6NGjjBo1ijvvvJPw8HAAxo8fzwMPPEBYWBh9+/YlPT2dn3/+mVGjRjn3jYqI0ygoiUiNsWDBAurWreuwrVmzZuzYsQMwr0ibOXMmDz30EHXr1uXzzz+nRYsWAPj6+rJw4UIefvhhOnTogK+vLwMHDmTSpEn2Yw0dOpScnBxee+01HnvsMUJDQ7n55pud9wZFxOkshmEYri5CRKSyWSwW5syZw4ABA1xdiohUIxqjJCIiIlIKBSURERGRUmiMkohcFDTKQETKQy1KIiIiIqVQUBIREREphYKSiIiISCkUlERERERKoaAkIiIiUgoFJREREZFSKCiJiIiIlEJBSURERKQUCkoiIiIipfh/F/7iQKfEXfwAAAAASUVORK5CYII="/>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2056" name="AutoShape 8" descr="data:image/png;base64,iVBORw0KGgoAAAANSUhEUgAAAkoAAAHHCAYAAABA5XcCAAAAOXRFWHRTb2Z0d2FyZQBNYXRwbG90bGliIHZlcnNpb24zLjcuMSwgaHR0cHM6Ly9tYXRwbG90bGliLm9yZy/bCgiHAAAACXBIWXMAAA9hAAAPYQGoP6dpAAB6sUlEQVR4nO3dd3RU1d7G8e9MeichJCEQEpoEBIK0UBQQUUBEUVREVETUqwKviHqv2MCrXvQqiAX1WgAbgqggKoJ0QUCki1IE6aQAgfQ+5/3jJAMjCZCQzCTh+aw1KzNnzpzzm3F0HvfeZ2+LYRgGIiIiInIGq6sLEBEREamqFJRERERESqGgJCIiIlIKBSURERGRUigoiYiIiJRCQUlERESkFApKIiIiIqVQUBIREREphYKSiIiISCkUlETkomCxWBg/fnyZX7dv3z4sFgvTp08/637Lly/HYrGwfPnyctUnIlWTgpKIOM306dOxWCxYLBZWrVp1xvOGYRAVFYXFYuG6665zQYUiIo4UlETE6by9vZkxY8YZ21esWMGhQ4fw8vJyQVUiImdSUBIRp7v22muZPXs2BQUFDttnzJhBu3btiIiIcFFlIiKOFJRExOkGDx7M8ePHWbRokX1bXl4eX375JbfffnuJr8nMzOTRRx8lKioKLy8vmjVrxquvvophGA775ebm8sgjj1CnTh0CAgK4/vrrOXToUInHPHz4MPfccw/h4eF4eXlx6aWXMnXq1Ip7o8Ds2bNp164dPj4+hIaGcscdd3D48GGHfRITExk2bBj169fHy8uLunXrcsMNN7Bv3z77PuvXr6d3796Ehobi4+NDw4YNueeeeyq0VhE5k7urCxCRi09MTAydO3fm888/p2/fvgD88MMPpKamctttt/HGG2847G8YBtdffz3Lli1j+PDhtGnThoULF/L4449z+PBhXnvtNfu+9957L59++im33347Xbp0YenSpfTr1++MGpKSkujUqRMWi4WRI0dSp04dfvjhB4YPH05aWhqjR4++4Pc5ffp0hg0bRocOHZgwYQJJSUm8/vrr/Pzzz2zatIlatWoBMHDgQH7//XdGjRpFTEwMycnJLFq0iAMHDtgfX3PNNdSpU4cnnniCWrVqsW/fPr7++usLrlFEzsEQEXGSadOmGYDx66+/Gm+99ZYREBBgZGVlGYZhGLfccotx5ZVXGoZhGNHR0Ua/fv3sr5s7d64BGC+88ILD8W6++WbDYrEYu3fvNgzDMDZv3mwAxkMPPeSw3+23324Axrhx4+zbhg8fbtStW9c4duyYw7633XabERQUZK9r7969BmBMmzbtrO9t2bJlBmAsW7bMMAzDyMvLM8LCwoyWLVsa2dnZ9v2+++47AzCeffZZwzAM48SJEwZgvPLKK6Uee86cOfbPTUScS11vIuISt956K9nZ2Xz33Xekp6fz3XffldrtNn/+fNzc3Pi///s/h+2PPvoohmHwww8/2PcDztjv761DhmHw1Vdf0b9/fwzD4NixY/Zb7969SU1NZePGjRf0/tavX09ycjIPPfQQ3t7e9u39+vUjNjaW77//HgAfHx88PT1Zvnw5J06cKPFYxS1P3333Hfn5+RdUl4iUjYKSiLhEnTp16NWrFzNmzODrr7+msLCQm2++ucR99+/fT2RkJAEBAQ7bmzdvbn+++K/VaqVx48YO+zVr1szh8dGjRzl58iTvvfcederUcbgNGzYMgOTk5At6f8U1/f3cALGxsfbnvby8ePnll/nhhx8IDw+nW7du/Pe//yUxMdG+f/fu3Rk4cCDPPfccoaGh3HDDDUybNo3c3NwLqlFEzk1jlETEZW6//Xbuu+8+EhMT6du3r73lpLLZbDYA7rjjDoYOHVriPq1bt3ZKLWC2ePXv35+5c+eycOFCnnnmGSZMmMDSpUu57LLLsFgsfPnll6xdu5Zvv/2WhQsXcs899zBx4kTWrl2Lv7+/02oVudioRUlEXObGG2/EarWydu3aUrvdAKKjozly5Ajp6ekO23fs2GF/vvivzWZjz549Dvvt3LnT4XHxFXGFhYX06tWrxFtYWNgFvbfimv5+7uJtxc8Xa9y4MY8++ig//vgj27ZtIy8vj4kTJzrs06lTJ1588UXWr1/PZ599xu+//87MmTMvqE4ROTsFJRFxGX9/f9555x3Gjx9P//79S93v2muvpbCwkLfeesth+2uvvYbFYrFfOVf89+9XzU2ePNnhsZubGwMHDuSrr75i27ZtZ5zv6NGj5Xk7Dtq3b09YWBjvvvuuQxfZDz/8wPbt2+1X4mVlZZGTk+Pw2saNGxMQEGB/3YkTJ86YBqFNmzYA6n4TqWTqehMRlyqt6+t0/fv358orr+Spp55i3759xMXF8eOPP/LNN98wevRo+5ikNm3aMHjwYN5++21SU1Pp0qULS5YsYffu3Wcc86WXXmLZsmXEx8dz33330aJFC1JSUti4cSOLFy8mJSXlgt6Xh4cHL7/8MsOGDaN79+4MHjzYPj1ATEwMjzzyCAC7du3iqquu4tZbb6VFixa4u7szZ84ckpKSuO222wD46KOPePvtt7nxxhtp3Lgx6enpvP/++wQGBnLttddeUJ0icnYKSiJS5VmtVubNm8ezzz7LrFmzmDZtGjExMbzyyis8+uijDvtOnTqVOnXq8NlnnzF37lx69uzJ999/T1RUlMN+4eHhrFu3jn//+998/fXXvP3229SuXZtLL72Ul19+uULqvvvuu/H19eWll17iX//6F35+ftx44428/PLL9vFYUVFRDB48mCVLlvDJJ5/g7u5ObGwsX3zxBQMHDgTMwdzr1q1j5syZJCUlERQURMeOHfnss89o2LBhhdQqIiWzGH9vzxURERERQGOUREREREqloCQiIiJSCgUlERERkVIoKImIiIiUQkFJREREpBQKSiIiIiKl0DxK5WSz2Thy5AgBAQFYLBZXlyMiIiLnwTAM0tPTiYyMxGo9d3uRglI5HTly5IwJ7ERERKR6OHjwIPXr1z/nfgpK5RQQEACYH3RgYKCLqxEREZHzkZaWRlRUlP13/FwUlMqpuLstMDBQQUlERKSaOd9hMxrMLSIiIlIKBSURERGRUigoiYiIiJRCY5QqWWFhIfn5+a4uQyqAh4cHbm5uri5DREScSEGpkhiGQWJiIidPnnR1KVKBatWqRUREhObOEhG5SCgoVZLikBQWFoavr69+WKs5wzDIysoiOTkZgLp167q4IhERcQYFpUpQWFhoD0m1a9d2dTlSQXx8fABITk4mLCxM3XAiIhcBlw/mnjJlCjExMXh7exMfH8+6devOuv/s2bOJjY3F29ubVq1aMX/+fIfnMzIyGDlyJPXr18fHx4cWLVrw7rvvnnGcNWvW0LNnT/z8/AgMDKRbt25kZ2dXyHsqHpPk6+tbIceTqqP4n6nGnYmIXBxcGpRmzZrFmDFjGDduHBs3biQuLo7evXvbuzf+bvXq1QwePJjhw4ezadMmBgwYwIABA9i2bZt9nzFjxrBgwQI+/fRTtm/fzujRoxk5ciTz5s2z77NmzRr69OnDNddcw7p16/j1118ZOXLkea35Uhbqbqt59M9UROTiYjEMw3DVyePj4+nQoQNvvfUWYC40GxUVxahRo3jiiSfO2H/QoEFkZmby3Xff2bd16tSJNm3a2FuNWrZsyaBBg3jmmWfs+7Rr146+ffvywgsv2F9z9dVX8/zzz5e79rS0NIKCgkhNTT1jZu6cnBz27t1Lw4YN8fb2Lvc5pOrRP1sRkertbL/fJXFZi1JeXh4bNmygV69ep4qxWunVqxdr1qwp8TVr1qxx2B+gd+/eDvt36dKFefPmcfjwYQzDYNmyZezatYtrrrkGMMeX/PLLL4SFhdGlSxfCw8Pp3r07q1atOmu9ubm5pKWlOdzk3GJiYpg8ebKryxARESkXlwWlY8eOUVhYSHh4uMP28PBwEhMTS3xNYmLiOfd/8803adGiBfXr18fT05M+ffowZcoUunXrBsBff/0FwPjx47nvvvtYsGABbdu25aqrruLPP/8std4JEyYQFBRkv0VFRZXrfVdVFovlrLfx48eX67i//vor999/f8UWKyIi4iQ17qq3N998k7Vr1zJv3jyio6P56aefGDFiBJGRkfTq1QubzQbAP/7xD4YNGwbAZZddxpIlS5g6dSoTJkwo8bhjx45lzJgx9sfFqw9XNJthkF9ow81iwd3NeTk2ISHBfn/WrFk8++yz7Ny5077N39/fft8wDAoLC3F3P/fXp06dOhVbqIiIiBO5rEUpNDQUNzc3kpKSHLYnJSURERFR4msiIiLOun92djZPPvkkkyZNon///rRu3ZqRI0cyaNAgXn31VeDU/DctWrRwOE7z5s05cOBAqfV6eXkRGBjocKsMh1Ky2JmYzoks515VFRERYb8FBQVhsVjsj3fs2EFAQAA//PAD7dq1w8vLi1WrVrFnzx5uuOEGwsPD8ff3p0OHDixevNjhuH/verNYLHzwwQfceOON+Pr60rRpU4eB9iIiIlWJy4KSp6cn7dq1Y8mSJfZtNpuNJUuW0Llz5xJf07lzZ4f9ARYtWmTfPz8/n/z8/DOuXnNzc7O3JMXExBAZGenQWgKwa9cuoqOjL/h9lcQwDLLyCs7rVmAzyMkvJDU7/7xfc7ZbRY7Vf+KJJ3jppZfYvn07rVu3JiMjg2uvvZYlS5awadMm+vTpQ//+/c8aOAGee+45br31VrZu3cq1117LkCFDSElJqbA6RUREKopLu97GjBnD0KFDad++PR07dmTy5MlkZmbau8Tuuusu6tWrZ+8Oe/jhh+nevTsTJ06kX79+zJw5k/Xr1/Pee+8BEBgYSPfu3Xn88cfx8fEhOjqaFStW8PHHHzNp0iTAbNF4/PHHGTduHHFxcbRp04aPPvqIHTt28OWXX1bK+8zOL6TFswsr5djn8se/e+PrWTH/mP/9739z9dVX2x+HhIQQFxdnf/z8888zZ84c5s2bx8iRI0s9zt13383gwYMB+M9//sMbb7zBunXr6NOnT4XUKSIiUlFcGpQGDRrE0aNHefbZZ0lMTKRNmzYsWLDAPmD7wIEDDq1DXbp0YcaMGTz99NM8+eSTNG3alLlz59KyZUv7PjNnzmTs2LH2Voro6GhefPFFHnjgAfs+o0ePJicnh0ceeYSUlBTi4uJYtGgRjRs3dt6br4bat2/v8DgjI4Px48fz/fffk5CQQEFBAdnZ2edsUWrdurX9fvGEn6XNnSUiIuJKLh/MPXLkyFJbH5YvX37GtltuuYVbbrml1ONFREQwbdq0c573iSeeKHGupsrg4+HGH//ufV775uYX8mdyBlaLheZ1Ay54gkMfj4pbZsPPz8/h8WOPPcaiRYt49dVXadKkCT4+Ptx8883k5eWd9TgeHh4Ojy0Wi71rVEREpCpxeVC6GFgslvPu/vL2cMO7KNx4urvh4cQr38rq559/5u677+bGG28EzBamffv2ubYoERGRClR1f4UvUlaLxR6O8gqqditL06ZN+frrr9m8eTNbtmzh9ttvV8uQiIjUKApKVZCnu/mPJb+waoeOSZMmERwcTJcuXejfvz+9e/embdu2ri5LRESkwrh0rbfqrDLXejuYksWJrDzCA70JD9R6YlWJ1noTEaneqs1ab1I6e4tSFe96ExERqekUlKogz+IxSlW8601ERKSmU1CqgopblKr6YG4REZGaTkGpCjo1mNvApiFkIiIiLqOgVAW5Wy1YLBYMjCp/5ZuIiEhNpqBUBVksFvs4JQ3oFhERcR0FpSrKPk5JLUoiIiIuo6BURXlWk9m5RUREajIFpSrK091cDDevQIO5RUREXEVBqYqqjnMp9ejRg9GjR9sfx8TEMHny5LO+xmKxMHfu3As+d0UdR0RE5HQKSlWUs+dS6t+/P3369CnxuZUrV2KxWNi6dWuZjvnrr79y//33V0R5duPHj6dNmzZnbE9ISKBv374Vei4REREFpSrKoygoFdhsFNoqv/tt+PDhLFq0iEOHDp3x3LRp02jfvj2tW7cu0zHr1KmDr69vRZV4VhEREXh5eTnlXCIicvFQUKqi3K1W3KzmOCVnzKV03XXXUadOHaZPn+6wPSMjg9mzZzNgwAAGDx5MvXr18PX1pVWrVnz++ednPebfu97+/PNPunXrhre3Ny1atGDRokVnvOZf//oXl1xyCb6+vjRq1IhnnnmG/Px8AKZPn85zzz3Hli1bsFjMuaaK6/1719tvv/1Gz5498fHxoXbt2tx///1kZGTYn7/77rsZMGAAr776KnXr1qV27dqMGDHCfi4REREAd1cXcFEwDMjPKvPLvGw5ZOcXkpcF3j4e5Tu3hy9YLOfczd3dnbvuuovp06fz1FNPYSl6zezZsyksLOSOO+5g9uzZ/Otf/yIwMJDvv/+eO++8k8aNG9OxY8dzHt9ms3HTTTcRHh7OL7/8QmpqqsN4pmIBAQFMnz6dyMhIfvvtN+677z4CAgL45z//yaBBg9i2bRsLFixg8eLFAAQFBZ1xjMzMTHr37k3nzp359ddfSU5O5t5772XkyJEOQXDZsmXUrVuXZcuWsXv3bgYNGkSbNm247777zvl+RETk4qCg5Az5WfCfyDK/rElFnPvJI+Dpd1673nPPPbzyyiusWLGCHj16AGa328CBA4mOjuaxxx6z7ztq1CgWLlzIF198cV5BafHixezYsYOFCxcSGWl+Fv/5z3/OGFf09NNP2+/HxMTw2GOPMXPmTP75z3/i4+ODv78/7u7uRERElHquGTNmkJOTw8cff4yfn/ne33rrLfr378/LL79MeHg4AMHBwbz11lu4ubkRGxtLv379WLJkiYKSiIjYqetN7GJjY+nSpQtTp04FYPfu3axcuZLhw4dTWFjI888/T6tWrQgJCcHf35+FCxdy4MCB8zr29u3biYqKsockgM6dO5+x36xZs+jatSsRERH4+/vz9NNPn/c5Tj9XXFycPSQBdO3aFZvNxs6dO+3bLr30Utzc3OyP69atS3JycpnOJSIiNZtalJzBw9ds2Smj4xm5HEnNIdDbg+ja5RwU7VG21w0fPpxRo0YxZcoUpk2bRuPGjenevTsvv/wyr7/+OpMnT6ZVq1b4+fkxevRo8vLyyldXCdasWcOQIUN47rnn6N27N0FBQcycOZOJEydW2DlO5+Hh2J1psViw2arPdAwiIlL5FJScwWI57+6v03n4emJkWcm1upXr9eVx66238vDDDzNjxgw+/vhjHnzwQSwWCz///DM33HADd9xxB2COOdq1axctWrQ4r+M2b96cgwcPkpCQQN26dQFYu3atwz6rV68mOjqap556yr5t//79Dvt4enpSWFh4znNNnz6dzMxMe6vSzz//jNVqpVmzZudVr4iICKjrrUo7fRkTw3DODN3+/v4MGjSIsWPHkpCQwN133w1A06ZNWbRoEatXr2b79u384x//ICkp6byP26tXLy655BKGDh3Kli1bWLlypUMgKj7HgQMHmDlzJnv27OGNN95gzpw5DvvExMSwd+9eNm/ezLFjx8jNzT3jXEOGDMHb25uhQ4eybds2li1bxqhRo7jzzjvt45NERETOh4JSFVYclGyG4ZS5lIoNHz6cEydO0Lt3b/uYoqeffpq2bdvSu3dvevToQUREBAMGDDjvY1qtVubMmUN2djYdO3bk3nvv5cUXX3TY5/rrr+eRRx5h5MiRtGnThtWrV/PMM8847DNw4ED69OnDlVdeSZ06dUqcosDX15eFCxeSkpJChw4duPnmm7nqqqt46623yv5hiIjIRc1iOKupooZJS0sjKCiI1NRUAgMDHZ7Lyclh7969NGzYEG9v7ws6z/aENPILbTQJ88fXUz2lrlaR/2xFRMT5zvb7XRK1KFVxp3e/iYiIiHMpKFVx9jXfqtHiuCIiIjWFglIV56EWJREREZdRUKri7C1KCkoiIiJOp6BUiSpinHxxUHLGwrhybrr2QUTk4qKgVAmKZ3zOyir7Qrh/Zx/MXWjoR7oKKP5n+vdZvUVEpGbS9eaVwM3NjVq1atnXDfP19cVisZTrWIZhQGE+NsMgPTPb3sIkzmUYBllZWSQnJ1OrVi2HNeJERKTmUlCqJMWr21fEIqvHU3MosBkY6Z54uesH2pVq1apl/2crIiI1n4JSJbFYLNStW5ewsDDy8/Mv6FjvfLmFDftP8HjvZvRpWreCKpSy8vDwUEuSiMhFRkGpkrm5uV3wj6ufry+H04/xV0qeZoMWERFxIg14qQaiQnwAOHgi28WViIiIXFwUlKqBqGBfAA6mXPhVdCIiInL+FJSqgQYhRUHphIKSiIiIMykoVQNRRUEpKS2XnPxCF1cjIiJy8VBQqgaCfT3w8zQHhB/SOCURERGnUVCqBiwWi71VSd1vIiIizqOgVE0UB6VDGtAtIiLiNApK1YT9yjd1vYmIiDiNglI1UTyX0oHjalESERFxFgWlauJUi5KCkoiIiLMoKFVFOWmQ79jF1qC2Jp0UERFxNgWlqmb+P+GVxrD9O4fN9YPNrre0nAJSsy5skV0RERE5PwpKVY2XPxTmwfZvHDb7eroT6u8JqPtNRETEWRSUqprm15t//1wMeZkOT9XXmm8iIiJOpaBU1dSNg1oNoCAbdi92eEqTToqIiDiXglJVY7GcalX6Y57DUw2Kpgg4mKK5lERERJyhSgSlKVOmEBMTg7e3N/Hx8axbt+6s+8+ePZvY2Fi8vb1p1aoV8+fPd3g+IyODkSNHUr9+fXx8fGjRogXvvvtuiccyDIO+fftisViYO3duRb2lC9PiBvPvroVQkGvfrCkCREREnMvlQWnWrFmMGTOGcePGsXHjRuLi4ujduzfJyckl7r969WoGDx7M8OHD2bRpEwMGDGDAgAFs27bNvs+YMWNYsGABn376Kdu3b2f06NGMHDmSefPmnXG8yZMnY7FYKu39lUu99hBQF/LSYc8y++birrcDGqMkIiLiFC4PSpMmTeK+++5j2LBh9pYfX19fpk6dWuL+r7/+On369OHxxx+nefPmPP/887Rt25a33nrLvs/q1asZOnQoPXr0ICYmhvvvv5+4uLgzWqo2b97MxIkTSz2Xy1it0Ly/eX/7qXBX3KJ06EQ2NpvhispEREQuKi4NSnl5eWzYsIFevXrZt1mtVnr16sWaNWtKfM2aNWsc9gfo3bu3w/5dunRh3rx5HD58GMMwWLZsGbt27eKaa66x75OVlcXtt9/OlClTiIiIOGetubm5pKWlOdwqVfE4pR3fQ6E5b1LdWt64WS3kFdg4mpF7lheLiIhIRXBpUDp27BiFhYWEh4c7bA8PDycxMbHE1yQmJp5z/zfffJMWLVpQv359PD096dOnD1OmTKFbt272fR555BG6dOnCDTfccF61TpgwgaCgIPstKirqfN9m+UR3Ad9QyDkJ+1YC4OFmpW6QN6ApAkRERJzB5V1vleHNN99k7dq1zJs3jw0bNjBx4kRGjBjB4sXm5fbz5s1j6dKlTJ48+byPOXbsWFJTU+23gwcPVlL1RaxuENvPvP/Hmd1vGqckIiJS+VwalEJDQ3FzcyMpKclhe1JSUqndYREREWfdPzs7myeffJJJkybRv39/WrduzciRIxk0aBCvvvoqAEuXLmXPnj3UqlULd3d33N3dARg4cCA9evQo8bxeXl4EBgY63Cpdi+Lut+/AVghAlKYIEBERcRqXBiVPT0/atWvHkiVL7NtsNhtLliyhc+fOJb6mc+fODvsDLFq0yL5/fn4++fn5WK2Ob83NzQ2bzQbAE088wdatW9m8ebP9BvDaa68xbdq0inp7Fy6mG3gHQeZROLAWgAaadFJERMRp3F1dwJgxYxg6dCjt27enY8eOTJ48mczMTIYNGwbAXXfdRb169ZgwYQIADz/8MN27d2fixIn069ePmTNnsn79et577z0AAgMD6d69O48//jg+Pj5ER0ezYsUKPv74YyZNmgSYrVIltVg1aNCAhg0bOumdnwd3T2h2LWz53Lz6Labrqdm51fUmIiJS6VwelAYNGsTRo0d59tlnSUxMpE2bNixYsMA+YPvAgQMOrUNdunRhxowZPP300zz55JM0bdqUuXPn0rJlS/s+M2fOZOzYsQwZMoSUlBSio6N58cUXeeCBB5z+/i5Y8+uLgtK30HuC1nsTERFxIothGJqQpxzS0tIICgoiNTW1cscr5efAK40hLwPuXUJyUEs6vrgEiwV2Pt8XT/caOR5fRESkUpT191u/slWdhzc0LZr/6Y9vqOPvhbeHFcOAIyc1oFtERKQyKShVB8VXv23/Fgta801ERMRZFJSqgyZXg7s3nNgLSdtOG9CtFiUREZHKpKBUHXj5Q5OiZVv+mEdUsDmXkiadFBERqVwKStVF8dpv2+edalFS15uIiEilUlCqLi7pDVYPOLqDWPcEAA6pRUlERKRSKShVFz61oFEPAC45vgyAgyc0RklERKQyKShVJ0VXv9U+uACAlMw8MnILXFmRiIhIjaagVJ006wcWN9ySfuNSnxRAM3SLiIhUJgWl6sSvNsR0BWCgz0ZAQUlERKQyKShVN0VXv/WwrQU0TklERKQyKShVN837AxYa5fxBBMfVoiQiIlKJFJSqm4AIiIoHoLfbegUlERGRSqSgVB0VXf3W122dJp0UERGpRApK1VHz/gB0sOwgMyURwzBcXJCIiEjNpKBUHdVqgK3uZbhZDLrZfuF4Zp6rKxIREamRFJSqKWtx95t1nRbHFRERqSQKStVVixsA6Gz9g8TEBBcXIyIiUjMpKFVXtRtzxKsRHpZCPPcsdHU1IiIiNZKCUjW2P7wXAJFHFrm4EhERkZpJQakay2h4LQBN0tdBbrqLqxEREal5FJSqsaDo1uyx1cWTfNil7jcREZGKpqBUjTWo7ccCWwcAbH/Mc3E1IiIiNY+CUjUWFuDFYjqZD/78EfI0TYCIiEhFUlCqxqxWC6lBLThkhGItyIY9S1xdkoiISI2ioFTN1a/tx4JCs/sNdb+JiIhUKAWlai4q2IcfCjuaD3YtgIJc1xYkIiJSgygoVXMNQnzZaDQl1b025KbBXytcXZKIiEiNoaBUzUWF+GJgZbVH0aDu7d+4tiAREZEaREGpmosK9gXgm9yicUo75kNhgQsrEhERqTkUlKq5qBAfABZlNcbwCYHsFNi/ysVViYiI1AwKStVckI8HAd7uFOJGWvQ15kZd/SYiIlIhFJSqOYvFYu9+2xt2lblxx3dgs7mwKhERkZpBQakGKO5+2+rRBtx9ICMJUva4tigREZEaQEGpBihuUdqfWgB148yNhze4sCIREZGaQUGpBmhQ2wxKB1OyoF5bc+PhjS6sSEREpGZQUKoBiluUDp7IhnrtzI1qURIREblgCko1QPEYpUMpWRiRRS1KiVuhIM+FVYmIiFR/Cko1QP2iFqX03AJOetUDn2AozIOkbS6uTEREpHpTUKoBvD3cqBPgBcDBk+p+ExERqSgKSjVEg5DiAd2nByUN6BYREbkQCko1RFSwOU7p4IkstSiJiIhUEAWlGiKqqEXpQEoWFA/oPrYLctJcWJWIiEj1pqBUQ9inCEjJAv86ENQAMCBhs0vrEhERqc4UlGqI4halQyeyzQ32iSfV/SYiIlJeCko1RPFcSodPZFNoMzROSUREpAIoKNUQdYN8cLdayCu0kZSWoyvfREREKoCCUg3hZrUQWavoyreULHNxXIsV0g5DWoKLqxMREameFJRqEPtcSieywcsf6jQ3nziiViUREZHyUFCqQYrHKR1MyTI3aEC3iIjIBVFQqkGK13w7eKI4KGmckoiIyIWoEkFpypQpxMTE4O3tTXx8POvWrTvr/rNnzyY2NhZvb29atWrF/PnzHZ7PyMhg5MiR1K9fHx8fH1q0aMG7775rfz4lJYVRo0bRrFkzfHx8aNCgAf/3f/9Hampqpbw/Z4kKOW0uJTjVonRkI9hsLqpKRESk+nJ5UJo1axZjxoxh3LhxbNy4kbi4OHr37k1ycnKJ+69evZrBgwczfPhwNm3axIABAxgwYADbtm2z7zNmzBgWLFjAp59+yvbt2xk9ejQjR45k3rx5ABw5coQjR47w6quvsm3bNqZPn86CBQsYPny4U95zZbEvY5JSNJdSWAtw94acVEj5y4WViYiIVE8WwzAMVxYQHx9Phw4deOuttwCw2WxERUUxatQonnjiiTP2HzRoEJmZmXz33Xf2bZ06daJNmzb2VqOWLVsyaNAgnnnmGfs+7dq1o2/fvrzwwgsl1jF79mzuuOMOMjMzcXd3P2fdaWlpBAUFkZqaSmBgYJnec2U5npFLuxcWY7HAb+N74+/lDh9eAwd/gRvfg7hBri5RRETEpcr6++3SFqW8vDw2bNhAr1697NusViu9evVizZo1Jb5mzZo1DvsD9O7d22H/Ll26MG/ePA4fPoxhGCxbtoxdu3ZxzTXXlFpL8QdWWkjKzc0lLS3N4VbVhPh50iDEF8OAVX8eMzdq4kkREZFyc2lQOnbsGIWFhYSHhztsDw8PJzExscTXJCYmnnP/N998kxYtWlC/fn08PT3p06cPU6ZMoVu3bqXW8fzzz3P//feXWuuECRMICgqy36Kios73bTqNxWKhZ2wYAMt2FHVdKiiJiIiUm8vHKFWGN998k7Vr1zJv3jw2bNjAxIkTGTFiBIsXLz5j37S0NPr160eLFi0YP358qcccO3Ysqamp9tvBgwcr8R2Unz0o7UzGMIxTA7oTt0JBngsrExERqX7OPRinEoWGhuLm5kZSUpLD9qSkJCIiIkp8TURExFn3z87O5sknn2TOnDn069cPgNatW7N582ZeffVVh2679PR0+vTpQ0BAAHPmzMHDw6PUWr28vPDy8irX+3Sm+EYh+Hq6kZyey+9H0mgZ2RB8giH7BCRtOxWcRERE5Jxc2qLk6elJu3btWLJkiX2bzWZjyZIldO7cucTXdO7c2WF/gEWLFtn3z8/PJz8/H6vV8a25ublhO+0S+bS0NK655ho8PT2ZN28e3t7eFfW2XMrL3Y2uTUIBWLI9GSyWU91vmqFbRESkTFze9TZmzBjef/99PvroI7Zv386DDz5IZmYmw4YNA+Cuu+5i7Nix9v0ffvhhFixYwMSJE9mxYwfjx49n/fr1jBw5EoDAwEC6d+/O448/zvLly9m7dy/Tp0/n448/5sYbbwROhaTMzEw+/PBD0tLSSExMJDExkcLCQud/CBXsqqLut6U7i8YpRRbP0K2gJCIiUhYu7XoD83L/o0eP8uyzz5KYmEibNm1YsGCBfcD2gQMHHFqHunTpwowZM3j66ad58sknadq0KXPnzqVly5b2fWbOnMnYsWMZMmQIKSkpREdH8+KLL/LAAw8AsHHjRn755RcAmjRp4lDP3r17iYmJqeR3XbmuLApKWw+d5FhGLqEa0C0iIlIuLp9HqbqqivMona7fGyv5/Ugar94Sx83NPOHVpoAFnjgA3lWvXhEREWeoVvMoSeVxmCbAPwyCGgAGJGx2aV0iIiLViYJSDVXc/fbTrqPkF9pOXe2m7jcREZHzpqBUQ8XVr0VtP0/Scwv4dV+KJp4UEREpBwWlGsrNaqF7szpAUfebPSjpyjcREZHzpaBUgxWPU1q6IxnqxoHFCmmHIb3k5WFERETEkYJSDXZF0zq4WS3sOZrJ/gwL1Ik1n1CrkoiIyHlRUKrBgnw86BATDBS1KmlAt4iISJkoKNVwDt1vGtAtIiJSJgpKNVxxUPrlrxSy67QxNx7ZCKeteyciIiIlU1Cq4RrX8ScqxIe8Qhur0uqAuzfkpELKX64uTUREpMpTUKrhLBYLPZsVdb/9ecK8+g3U/SYiInIeFJQuAj2bmwsML92RjBFZNKD7iK58ExERORcFpYtAfMMQfDzcSErL5ZBvC3OjWpRERETOSUHpIuDt4UbXJqEALEuvb25M2AoFeS6sSkREpOpTULpIFF/9Nme/J3jXgsJcSP7dtUWJiIhUcQpKF4nioLT5UCp5EZeZG9X9JiIiclYKSheJiCBvWtQNxDBgj0czc6OWMhERETkrBaWLSHGr0vLMBuYGtSiJiIiclYLSReTKoqA064g5sJujOyE33YUViYiIVG0KSheRNlG1CPHzZF+OP7l+9QADjmx2dVkiIiJVloLSRcTNaqHHJXUA+Msr1tyo7jcREZFSKShdZIq7337SOCUREZFzUlC6yHS7pA5uVgtL04omntSVbyIiIqVSULrIBPl40C46mN+MhtiwQtohSE90dVkiIiJVkoLSReiq2DCy8OawR3H3m1qVRERESqKgdBEqnk9pbW6MuUHjlEREREqkoHQRahLmT/1gHzYVNjY3KCiJiIiUSEHpImSxWOgZG8YWW1FQOrIRDMO1RYmIiFRB5QpKBw8e5NChQ/bH69atY/To0bz33nsVVphUritjw9hp1CcXT8hJhZS/XF2SiIhIlVOuoHT77bezbNkyABITE7n66qtZt24dTz31FP/+978rtECpHJ0b1cbDw4vfbDHmBnW/iYiInKFcQWnbtm107NgRgC+++IKWLVuyevVqPvvsM6ZPn16R9Ukl8fZwo2uT2my1NTI3KCiJiIicoVxBKT8/Hy8vLwAWL17M9ddfD0BsbCwJCQkVV51Uqitjw9hs04BuERGR0pQrKF166aW8++67rFy5kkWLFtGnTx8Ajhw5Qu3atSu0QKk8VzYLY4thBiUjYSsU5Lm4IhERkaqlXEHp5Zdf5n//+x89evRg8ODBxMXFATBv3jx7l5xUfZG1fPANb8pJww9LYS4k/+7qkkRERKoU9/K8qEePHhw7doy0tDSCg4Pt2++//358fX0rrDipfD2bh7FlVWO6u201Z+iOvMzVJYmIiFQZ5WpRys7OJjc31x6S9u/fz+TJk9m5cydhYWEVWqBUrp6xYWwu6n6zHdI4JRERkdOVKyjdcMMNfPzxxwCcPHmS+Ph4Jk6cyIABA3jnnXcqtECpXG2igtnj0QyAnP2/urgaERGRqqVcQWnjxo1cccUVAHz55ZeEh4ezf/9+Pv74Y954440KLVAql5vVQlCTeAB8Tv4JuenlP9jxPeZNRESkhihXUMrKyiIgIACAH3/8kZtuugmr1UqnTp3Yv39/hRYola9Dy1gOGaFYMODI5rK9OD8HtsyCqX3hzbbwdmc4trtS6hQREXG2cgWlJk2aMHfuXA4ePMjChQu55pprAEhOTiYwMLBCC5TK171pHbYWjVM6uXvt+b3o6E5YMBYmNoM598OB1eb2wlxY9VolVSoiIuJc5QpKzz77LI899hgxMTF07NiRzp07A2br0mWX6aqp6ibI14PjQS0BSD1bUMrPga1fmK1HUzrC2rch5yQERcGVT8GgT839ts6Ekwcrv3AREZFKVq7pAW6++WYuv/xyEhIS7HMoAVx11VXceOONFVacOE9A406w+UP8j20588mjO2HDdNjyOWSfMLdZ3OCSPtB+GDTuCVY3c3vDbrD3J1j9Blz7itPqFxERqQzlCkoAERERREREcOjQIQDq16+vySarsUvbd6Nwk4XahUfJTjmCT0AIbJ8H66ed6lYDs/Wo7V1w2R0QGHnmga541AxKGz+Gbo+Dv6aLEBGR6qtcXW82m41///vfBAUFER0dTXR0NLVq1eL555/HZrNVdI3iBE3qhbPPGgVA5uwHYFIsfH2fGZIsbtCsH9w+Gx7eAt3/WXJIAmjYHeq1g4Ics2tORESkGitXi9JTTz3Fhx9+yEsvvUTXrl0BWLVqFePHjycnJ4cXX3yxQouUymexWDgZ3BpSDhCasMLcGFgf2g0tvfWo5APBFY/BzMGw7gPo+jD4BJ/7dSIiIlWQxTAMo6wvioyM5N133+X666932P7NN9/w0EMPcfjw4QorsKpKS0sjKCiI1NTUGnOl34FNS/Gcew+/2RoR0fNBWnW/6dTYo7Kw2eDdrpD8B1z5NHR/vOKLFRERKYey/n6Xq+stJSWF2NjYM7bHxsaSkpJSnkNKFdDgsp78r/333Jf/KA9vrEOezVK+A1mtcPkY8/7atyEvs+KKFBERcaJyBaW4uDjeeuutM7a/9dZbtG7d+oKLEtd55OpLCPX35K+jmUz9eW/5D3TpjRDcELJTzCvmRKqSP76BlZOg7A3qInKRKVfX24oVK+jXrx8NGjSwz6G0Zs0aDh48yPz58+3Lm9RkNbHrrdiXGw7x2Owt+Hq6sfTRHkQEeZfvQBumw7cPQ0BdcxC4u1eF1ilSLoUF8FIDyM+Ee36EBvGurkhEnMgpXW/du3dn165d3HjjjZw8eZKTJ09y00038fvvv/PJJ5+U55BShdx0WT3aNqhFVl4h/5m/vfwHihsMAZGQnmDOwSRSFST/boYkcJz6QkSkBOVqUSrNli1baNu2LYWFhRV1yCqrJrcoAWw7nEr/t1ZhGPD5fZ3o3Lh2+Q605m1YOBaCY2DkBnAr99RdIhVj3fsw/zHzftPeMOQL19YjIk7llBalijZlyhRiYmLw9vYmPj6edevWnXX/2bNnExsbi7e3N61atWL+/PkOz2dkZDBy5Ejq16+Pj48PLVq04N1333XYJycnhxEjRlC7dm38/f0ZOHAgSUlJFf7eqquW9YIYEt8AgPHzfie/sJzzY7UbCr614cQ++H1OxRUoUl6H1p+6f3CteZWmiEgpXB6UZs2axZgxYxg3bhwbN24kLi6O3r17k5ycXOL+q1evZvDgwQwfPpxNmzYxYMAABgwYwLZt2+z7jBkzhgULFvDpp5+yfft2Ro8ezciRI5k3b559n0ceeYRvv/2W2bNns2LFCo4cOcJNN91U6e+3OnnsmmYE+3qwMymdT9bsL99BPP2g04Pm/VWT9KMkrnfo11P3c1Lh6AV0L4tIjefyoDRp0iTuu+8+hg0bZm/58fX1ZerUqSXu//rrr9OnTx8ef/xxmjdvzvPPP0/btm0drsJbvXo1Q4cOpUePHsTExHD//fcTFxdnb6lKTU3lww8/ZNKkSfTs2ZN27doxbdo0Vq9ezdq1Z1kU9iJTy9eTx3ub00C8tmgXyek55TtQh/vAM8CcV2nXDxVYoUgZZaVAyh7zfmTRAt77NU5JREpXpgEj52pxOXnyZJlOnpeXx4YNGxg7dqx9m9VqpVevXqxZs6bE16xZs4YxY8Y4bOvduzdz5861P+7SpQvz5s3jnnvuITIykuXLl7Nr1y5ee+01ADZs2EB+fj69evWyvyY2NpYGDRqwZs0aOnXqdMZ5c3Nzyc3NtT9OS0sr03utrgZ1iGLmrwfYeiiVl3/YycRb4879or/zqQUd74VVr8HKidDsWnMGbxFnK25Nqt3U/B4e2QQH1kDH+1xbl4hUWWVqUQoKCjrrLTo6mrvuuuu8j3fs2DEKCwsJDw932B4eHk5iYmKJr0lMTDzn/m+++SYtWrSgfv36eHp60qdPH6ZMmUK3bt3sx/D09KRWrVrnfd4JEyY4vNeoqKjzfp/VmZvVwnPXXwrAVxsPsWF/OScU7TQC3L3h8Ab4a3nFFShSFsVBqX4HaFD0P0T712g+JREpVZlalKZNm1ZZdVSoN998k7Vr1zJv3jyio6P56aefGDFiBJGRkQ6tSGUxduxYh5astLS0iyYsXdYgmFvb1+eL9Yd49pvfmTfyctysZWwR8q8DbYfCuv+ZrUqNr6ycYkXOxh6U2kO99mD1gPQjcPIABEe7tjYRqZJcOkYpNDQUNze3M642S0pKIiIiosTXREREnHX/7OxsnnzySSZNmkT//v1p3bo1I0eOZNCgQbz66qv2Y+Tl5Z3RVXi283p5eREYGOhwu5j8q08sgd7u/H4kjRnrDpTvIF1GgdUd9q2Eg2e/slGkwtkK4dAG8379DuDpC5FtzMcHSu7qFxFxaVDy9PSkXbt2LFmyxL7NZrOxZMkS+4zff9e5c2eH/QEWLVpk3z8/P5/8/HysVse35ubmhq3oiqt27drh4eHhcJydO3dy4MCBUs97savt78Wj1zQD4NWFO0nJzCv7QWpFQdxt5v2VEyuwOpHzcHQn5KWDhx+EtTC3FXe/KSiJSClcftXbmDFjeP/99/noo4/Yvn07Dz74IJmZmQwbNgyAu+66y2Gw98MPP8yCBQuYOHEiO3bsYPz48axfv56RI0cCEBgYSPfu3Xn88cdZvnw5e/fuZfr06Xz88cfceOONgDnWavjw4YwZM4Zly5axYcMGhg0bRufOnUscyC2mIfENiI0IIDU7n1cW7izfQbo+AhYr7FoAib9VbIEiZ1Pc7Vav7amJTxt0Mf/uV1ASkZK5PCgVd4k9++yztGnThs2bN7NgwQL7gO0DBw6QkJBg379Lly7MmDGD9957j7i4OL788kvmzp1Ly5Yt7fvMnDmTDh06MGTIEFq0aMFLL73Eiy++yAMPPGDf57XXXuO6665j4MCBdOvWjYiICL7++mvnvfFqyN3NyvMDzM/ZvBLuZNkPEtoEWgww7696rcJqEzmn08cnFStuUTq2EzKPO78mEanyKnQJk4tJTV/C5GwembWZOZsOExdVizkPdsFa1oHdib/Bu5ebLUsj10PtxpVTqMjppsTD0R1w2+cQe20J22dAbD/X1SciTlEtlzCR6mVs31j8vdzZcvAkX244VPYDRLQy19gybGpVEufIPmmGIXBsUQJoUDQuURNPikgJFJSkzMICvRndqykALy/YQWpWftkP0q1oUdItMyG1HGFLpCyObDT/1ooG/zDH56KLxilpQLeIlEBBScplaJcYmoT5czwzj0mLyjGwO6ojxFwBtnxY/WbFFyhyuuKFcOt3OPO54nFKCVsgL9N5NYlItaCgJOXi4Wbl30Uzdn+ydj9/HCnHki5XFE3gueEjyDhagdWJ/E3xvF1RHc98rlYDCKwPtoJTgUpEpIiCkpRblyah9GtdF5sB4+Zto8zXBTS6EiLbQkE2/PJO5RQpYhglX/F2uuiicUrqfhORv1FQkgvy1LXN8fFw49d9J5i7+XDZXmyxwBWPmvfXvW8OuBWpaMf3QM5JcPOC8FYl76OJJ0WkFApKckEia/kwsmcTAP4zfwfpOWUc2N3sWqjTHHLT4NcPKqFCuegVtyZFtgF3z5L3KZ548uCvUFjglLJEpHpQUJILdu8VDWkY6sfR9FzeWPJn2V5stZ4aq7T2bQ2mlYp3qGh8UkkDuYvViQXvWpCfCYlbnFKWiFQPCkpywbzc3RjX31w7a9rP+9hy8GTZDnDpTRAcA1nH4at7YcssTRkgFcc+PuksQclqPa37bW3l1yQi1YaCklSIHs3C6Ne6LgU2g1GfbypbF5ybO3T/l3l/53yYcz+8dilMbg1zH4JNn0HKXnNQrkhZ5GVC0u/m/bMFJdDEkyJSIndXFyA1x39ubMXmAyc5kJLFU3O28fptbbBYznN5kza3Q2A92L0I9v1szmlzcj9s3g+bPzP3CawH0V0hpitEX24ufXK+x5eL05FN5gzwgfUgqN7Z9y0OSgfWmqFc3y0RQUFJKlCQjwdvDL6MW/+3hnlbjnB501BubR91/gdo1N28AeSmw4FfYP8qMzgd2Qhph+G3L8wbgH+4OatydFeIudwcZ6IfNzld8fxJpU0LcLrIy8DdG7KOwfHdENq0cmsTkWpBQUkqVLvoYMZcfQmvLNzJuG9+p22DYJqE+Zf9QF4B0LSXeQOzC+XQr2Zo2v+zOTFgRhL8Pse8AQQ3hCFfQmiTintDUr2dbUbuv3P3hHrtzXC+f7WCkogAGqMkleCB7o3p0rg22fmFjPp8Ezn5hRd+UE8/aNQDej4Fw+bDEwfg7u+hx5PQsDu4+8CJvfDpTZCRfOHnqy7SE2Hjx5Cf4+pKqh6HiSbPIyiBBnSLyBkUlKTCuVktvDaoDSF+nmxPSOOlH3ZU/Ek8vM3uth7/gqHzYPRv5pVzJ/fDZ7dAbkbFn7OqsRXCzNth3ij4ZoQGu//dyf2QmQxWD6gbd36vsc/QrQHdImJSUJJKER7ozcRbzB+n6av3seiPpMo9oX8duONr8AmBhM3w5bCaP3Hgxo/g8Abz/rYvNWHn3xV3u0W0Ag+f83tN/Y5gscKJfZCWUGmliUj1oaAklebK2DDuvbwhAI9/uYWE1OzKPWHtxnD7F+aA3D9/hO/H1NxWloyjsPg5837xrNILxpozS4uprN1uAN6BEN7SvK/lTEQEBSWpZP/sE0urekGczMpn9MzNFNoqObhEdYCbp5qtAhs/gp9erdzzucriceb6ZRGtYOi30OIGsOXD7KGQeczV1VUNxUEpqmPZXhddFDwVlEQEBSWpZJ7uVt4cfBl+nm78sjeFt5burvyTxvaDa18x7y97wZywsibZv/rU3FL9XjMn7Lz+LajdxJxC4at7zfFLF7P8HEjYat4/n6kBTmefeFJBSUQUlMQJYkL9eOFGszvj9SW7WLc3pfJP2uFeuPwR8/63/we7F1f+OZ2hMB++f9S833ao2YIGZpfRrZ+Ahy/8tQxWvOy6GquChC1mC5tfHagVXbbXFgelpG2Qk1rxtYlItaKgJE5x42X1ualtPWwGPDxzEycy8yr/pD2fhVa3gq0Avhhq/nhWd7+8C8l/mIPWe413fC68BfR/3by/4r/w5yKnl1dlnD4+qayTkAaEQ0gjwDg1YaWIXLQUlMRpnr+hJQ1D/UhIzeGfX23FqOyB1lYr3DAFGnaDvAxz2oCTByr3nJUp9TAsm2Dev/rf4Bty5j6tb4X2wwEDvr6ver/fC1GegdynKx4gr3XfRC56CkriNH5e7rw5+DI83Cws+iOJT9bur/yTunvCoE8h7FJzJu9Pb4YsJ3T9VYaFYyE/E6Lioc2Q0vfrMwEi20L2CfjiLijIdV6NVcUFByVNPCkiJgUlcaqW9YJ4om9zAF74fjt/HEmr/JN6B8GQ2ebCqMd2wswh1W8m692L4Y9vzKv5+k00W8tK4+4Ft34EPsHmorALnnBenVVB6mFzULvFaq7fVh7FV74d3nBxBk0RsVNQEqe7p2sMPWPDyCuwMerzjWTlOWFiyKB65jpwXkHmrMtz7gebrfLPWxHyc2D+4+b9+AfMKQHOpVYDuOkDwALrp8KWmZVaYpVyuGiiybBLwasc6wyCOUbJLwwKc+HwxoqrTUSqHQUlcTqLxcIrN7cmLMCLPUczeW7eH845cXgLuO1Tc0mLP76BH5++8GMW5pvdM9u/q7zg9fPrkPIX+EdAj7Hn/7qmvaD7v8z7346GpN8rpbwqxz5/Ujm73cAcAG7vftM0ASIXMwUlcYna/l5Mvq0NFgvMWn+Qb7cccc6JG3aDG98176+dAmumlO31Npt59dzPb5jjnV6Khqm9YdYQmH0X5GVVbL0pf8HKieb9Pv8xpwEoi+7/hMZXQUE2zLoTcpzQ1elqBy9wfFIxTTwpIigoiQt1aRzKiB5NAHjy6984mFLBIaM0rW42rxoDWPgU/D6n9H0NA47ugnXvm0HjlUbwv26w6BnYvcgcXO1bG9w8Yfu38NF1kJFcMXUahtnlVpgLjXrApTeV/RhWN7jpfQisDyl74JuHau6yLgAFeeZaf3DhQal4PqUDv2gCT5GLmIKSuNToXk1pFx1Mem4BIz/fRH6hk8YNdfk/6Hg/5mX0/3C8DPzkQdj0KXx9P0xqDlM6wPzHYPs880oyzwC4pA/0/g888DM8thvu+sYcPH14A3xwFRzdeeE1bv/WHMTt5gnXTiz7fEDF/GrDrR+bXY7bvy17K1p1krQNCnLAu5Y5U/mFCG8Jnv6QmwrJ2yukPBGpftxdXYBc3NzdrLx+WxuufX0lWw6e5Pnv/uC56y/FUt5QcL4sFujzEqQdgR3fwee3meul7V0JJ/Y67uvmBQ3ioWF38xZ5mblsyOmiu8DwxfDZzebrP7waBn0GDa8oX325GaeuVuv6MIRe4I9+/XbmtAHzH4NFz0K9tqe6lmqSC5lo8u/c3M114vYsNbvfIlpeeH0iUu2oRUlcrn6wL/+9uTUAH6/Zz6RFu5xzYqsbDPwA6nc0l6rY+LEZcixu5rYrHjMXnH3igPm322PmAOG/h6RioU3g3sWnjvfJjbBlVvlqW/GyeYl7rWi44tHyv8fTdbgXWt0CRiHMHgbpSRVz3KrkQudP+jv7um+aeFLkYqWgJFVCn5Z1+fcNlwLw5tLdvL3cCYvnAnj4wOCZ0OYO6DQCbv8C/rUP7l0EVz1jDv728D7/4/mFwtB50GKAudbYnPth+ctlGxeU9Aesfdu83/e/Zo0VwWIxlzip0xwyEuHLe6DQCVMzOJM9KJVxIdzS2McpranZY7tEpFQKSlJl3NU5hif6xgLw3wU7+Wj1Puec2K82DJhiXlV2Se+yX1n2dx4+cPM06DrafLz8PzD3IXOg8bkYhrnora0AYq+DZn0urJa/8/SDQZ+YY2/2r4Klz1fs8V0p4yic2AdYKi4o1Wtnju1KT4CTTphJXkSqHAUlqVIe6N6Y/+tpjscZN+93vlh/0MUVlZPVClc/B9e9ZnblbZkBn94E2SfP/rotM80JMT18zTFFlSG0Kdzwlnn/58mw4/vKOY+zFbcm1WlmzsZeETx9IbKNeX+/pgkQuRgpKEmV88jVlzD88oYAPPHVVufNsVQZ2t8Dt88yW3D2rTTnXDpRSstE9olTk2B2e9ycXbuyXHojdHrIvD/nQUjZe/b9q4OK7nYrdnr3m4hcdBSUpMqxWCw83a85gzs2wGbAI7M2s/iPajzwuOnVcM8CCIiEozvgg17mNAJ/t+R5yDoGoZdA55GVX9fV/zYHnuemmuOVzqdrsCqzB6WOFXvcqjbxZG569Vl+R6QGUFCSKslisfDCgJYMaBNJgc3goRkbWfXnMVeXVX4Rrcwr4sJbQWYyTOvn2OV1eKO5JhuYi966e1Z+TW4ecPNUc86hIxth8bjKP2dlsRWeWpOtoq54KxYVb/49tgsyXfwd3DIT/tsY3ulsLngsIpVOQUmqLDerhVdviaP3peHkFdi47+P1rN+X4uqyyi+oHtzzAzTpZS4pMnMIrH3H/JH/fgxgQKtbzSvtnKVW1GlLurxtrllXHSX/Yc6S7hlgjlGqSL4h5pWCYK7r5wqGYa75N+cf5kztxS2Ty1821xsUkUqjoCRVmrublTcGX0a3S+qQnV/IsGm/8tuhVFeXVX5eATB4FrQbBhjmpJJT+5itA16BcM0Lzq+pWd9TXX3fPFT6GKqqrLjbrV5bc36sihbtwnFKNhssfNKcKBQg/gFzclRbgXlF5YfXmMvsiEilUFCSKs/L3Y3/3dGOjg1DSM8t4M6pv7AzMd3VZZWfm7t5NVzxenOH1pl/ez4DAeGuqemqceal8DnVdLzSofXm36gKHp9UzFUDugty4avhp+bVuuYF6Psy3PIR3PSBeXXfkY3wvytgzdsauyRSCRSUpFrw8XRj6t0diIuqxcmsfO748Bf2Hst0dVnlZ7GYS5PcMh08/CDmCugw3HX1uHuacz95B8Hh9bDkOdfVUh4VPSP33xUHpYQtkOek711Omrkkzu9fm3M53fQBdBllPmexQOtb4KG10Pgqc327hWPh4+vh5AHn1FdWBbnmDOeauFOqGQUlqTb8vdz5aFgHYiMCOJqey5D313LoRJary7owl94I//wL7pxbOV1GZREcDTcUtVyseQt2/uDaes5XVoo50BqgXgVPDVCsVhQERZndXcWhrDKlJ8K0a2HvT+bUEkNmm8Ho7wIj4Y6voN8kc+6tfSvh7S7mos5VKZAU5MKnA2FaX1g1ydXViJSJgpJUK7V8PflkeDyN6vhxJDWHOz74heS0HFeXdWE8vEtfP87Zml8H8Q+a9+c8ACerwYSfxVe7hTQ2Z1mvLA06mX8re0D3sT/NRZWTfgO/MBg2HxpfWfr+FovZGvnAKvMKvbx0+GYEfD4YMpIrt9bzYbOZ9exbaT5e+Zo5i7pINaGgJNVOnQAvPrs3nvrBPuw7nsUdH/5CSmY1G1NTlV39b4i8DHJOFq0HV0lXVdls5hV/F6qyu92KOWOB3EPrzcHZJw+YwW/4j1A37vxeW7sxDPsBej0Hbp6w6wd4uxP88U3l1Xs+lj4Pv80Gq7u5yHNeOvz0X9fWJFIGCkpSLdUN8mHGvZ0ID/RiV1IGQ6euIy1Hl0lXiOLxSl6B5kDzylgPbu9P8OZl8HocHPjlwo5VPBi+omfk/rviiScP/Vo54XHXQvioP2SnQGRbMySFNCzbMaxucPlouH+5OWdX1nH44i746j5z5ndnWz/1VFdb/zfg+jdPbT++x/n1iJSDgpJUWw1q+/LZvZ2o7efJb4dTGTbtV7UsVZSQhqetB/c67PqxYo6blwU//MsMBCf2QepBmH4t/PJe+cbU2GxwqGiW88puUQptZk7OmZ8FiVsr9tibPjW7yvKzoMnVMPRb8Ast//HCL4X7lsIVj4LFCr99YY5d2r2k4mo+l50LzAWeAXqMhcuGQKPu5jxitgJY8m/n1SJyARSUpFprEubPx8M7Eujtzob9J7j29ZX88tdxV5dVM7S4ATreb96f8w9IPXxhxzu4Dt69HH4pmuCy3d3mYHZbAfzwOHx9X9mvKDv+p7kEi7sPhLe8sPrOxWo9rfutgqYJMAz46RVzDI9RCHG3w+DPwcv/wo/t7glXPQv3/Gh246UfMRdm/m6MGVgr0+GN8OUwMGzQ5g7o/q9Tz/V6DrDAH3NPTesgUoUpKEm1d2lkEF880JlGdfxITMth8PtreWPJnxTaqtBVP9XVNS+YY2SyU8z5fAoLyn6MglxYPN5cEDhlj7nm3R1fQf/XzS6+3v8Bi5s5juWDXnBs9/kf+/SJJp0xIL4iJ560FcL8x2Bp0SSjl4+BAW+bS8tUpKgO5kDv4tC7/kNzsHhldX2d2AczbjVbxxr3hP6TzQHnxSJaQpvbzfuLnq1aV+eJlEBBSWqE2IhAvh15OQPb1sdmwKRFu7jzwxpwRZyruXuZYcYzwAwHy14s2+sTtsB7PWDVa2brQuvb4KE1ZvcLmD+gnUfA3d+Bf7i5FMn7V57/UioHnTQ+qdjpE09eyA98fg7MHgq/fgBYoO8r0GucY6CoSJ6+cO0rcOcc8KsDSdvgf90rfqB3Vgp8dgtkHjXHSN3yUcnB78onwd0b9v9sjs0SqcIUlKTG8PNyZ+KtcUy8JQ5fTzdW7zlO39dXsmKXLkW+ILUbw/VvmPdXTYLdi8/9msJ8WPFfeL+nGX58Q2HQp3DT/8Cn1pn7R3eBf/xkBpHcNJg1BBaNO3cLVnHXTWWPTypWt435A5913LyMvywMw5z5/Nhuswts+7fm1Wm3TIf4+yuj2jM17gn/WAkNuphXn31xFyx4smIGp+fnmOsXHtsFgfVgyBfgHVjyvkH1zaVYwFyMuTwtlSJOYjEMtXuWR1paGkFBQaSmphIYWMp/DMRldidnMHLGRnYULXXyQPfGPHrNJXi46f8Nyu27R8yrlXxrm105gZEl75e8A+Y+cGp1++b94brJ5zc4uTDfDEhrp5iPG3aDgVPBv86Z++amw4QowIBHd0JARHneVdlN6wf7V0Gv8WbwyEoxryjLLvqbdeJvj4ufP2GOQyrmFQi3zYCGVzin7tMVFpizr68uCsBR8WbLYVC98h3PZjO7Zn//2nxf9yyE8BZnf032SXijjfm59H8D2g0t37ml8uxdCX8tg27/NOd7qyHK+vtdJX41pkyZQkxMDN7e3sTHx7Nu3bqz7j979mxiY2Px9vamVatWzJ8/3+F5i8VS4u2VV16x77Nr1y5uuOEGQkNDCQwM5PLLL2fZsmWV8v7E+ZqE+TN3RFfu6NQAgHdX7GHQ/9ZU/5m8Xan3hFOXnH9175mtALZCWP0m/K+bGZK8g8xlN2795Pyv4HLzgD7/gZunmku77P0J3ute8qDfwxsBA4IaOC8kwalxSovHm+/1kwHmwOXvHzXHG62dAltmwK4FcPAXc8B51rFTIcnD1xz3NewH14QkMMdzXfO8GdS8gsw6/3cF7FlavuMtHndqqZVBn547JIHZstjtcfP+8gnOWxpGzk9OKnxxJ6yceOoCjIuUy4PSrFmzGDNmDOPGjWPjxo3ExcXRu3dvkpNLnlF29erVDB48mOHDh7Np0yYGDBjAgAED2LZtm32fhIQEh9vUqVOxWCwMHDjQvs91111HQUEBS5cuZcOGDcTFxXHdddeRmJhY6e9ZnMPbw40XBrTinSFtCfB2Z+OBk1z7+koW/q5/xuXi4Q23fmQuqbH/Z1jx0qnnUv6C6f3gx6ehMNe8xP2hX8xlN8oz7qblQPPy9tpNIe0wTO1jjuc5vQHcWfMnlVSbdxC4eUFAXQhrAdFdIfY6uOxOcw2/XuPNVpJbP4G7v4cHV8OYHfBUIjyVYHYzRlTyVXrnI7Yf/GMFRLQ2A/AnN8Hyl8o2Eei690+1TN3wljkFwPnqcC/UagDpCacW/pWq4ec3Ts29tfZts2v1IuXyrrf4+Hg6dOjAW2+Zc7bYbDaioqIYNWoUTzzxxBn7Dxo0iMzMTL777tRgz06dOtGmTRvefbfk1DtgwADS09NZssScQ+TYsWPUqVOHn376iSuuMP+PLj09ncDAQBYtWkSvXr3OWbe63qqXgylZjPx8E1sOngRgaOdoxl7bHG8PF6+vVh399qXZzYIF7vzaDEk/PmNe5eTpb17F1vauihmYnJMG3zxkjucBczD4da+Zg5NnDDJbbfq8BJ0evPBzlYXNZr6/yhp87Wz5ObDgX7Bhuvm4cU+zNfBcS8LsmG+OJzNs0PPpUy1EZbF1Nnx9r3nBwMObL2z+KKkY6YnwxmXmv9PuPlCQbf571/4e59VwfI/535YmvSr837Nq1fWWl5fHhg0bHIKJ1WqlV69erFlT8uW3a9asOSPI9O7du9T9k5KS+P777xk+/NTK7LVr16ZZs2Z8/PHHZGZmUlBQwP/+9z/CwsJo165dicfJzc0lLS3N4SbVR1SIL7P/0Zn7uzUC4KM1+xn4zmr+Oprh4sqqoVY3Q9uhgAGf3mx2OeVnQcwVZstJu6EV9x8270CzVebq582JE7fOPHVpu7OWLimJ1VpzQhKYrYX9X4cB75o/jHuWml1xB88yDOLQBnOJG8NmBuMrHivfuVsONLsi89LNCwDE9Vb81/x3un5H82pMMCeedeag+6UvwGc3m2PpXMylQenYsWMUFhYSHh7usD08PLzULrDExMQy7f/RRx8REBDATTfdZN9msVhYvHgxmzZtIiAgAG9vbyZNmsSCBQsIDg4u8TgTJkwgKCjIfouKiirLW5UqwNPdypPXNmfa3R0I8fPk9yNp9H9zFXM3XeBEihejvi9D2KXmuBt3b+jzMtw1D4KjK/5cFgt0/T/z+MWXtr97hdlV5OYJEa0q/pwXqzaDi7o8m5hdntP6wtp3zpwKIeUvc66kgmzz//j7vVb+4Gi1musLgjnHk5Y2ca3je2DjR+b9XuPNEOwTYs6P9cdc59SQsMUc8wZmkHYxl49RqmxTp05lyJAheHufGrFvGAYjRowgLCyMlStXsm7dOgYMGED//v1JSEgo8Thjx44lNTXVfjt4sBqsqi4lujI2jPn/dwXxDUPIzCtk9KzNPD57C1l5ukT5vHn4wJDZcOVT5hVwnR4wf/AqU8MrzLE99TtCftHA37px5lxPUnHCW5hrxRXPmr7gCXPOp5yiVvTM42ZLYtYxc2zTLdMvfLLPRj2g8VXm+SpjbUE5f0tfMP85NL0GYrqCp9+pru1Vk50zQWjxJKwtB1aJ/xFyaVAKDQ3Fzc2NpKQkh+1JSUlERJR8FUtERMR5779y5Up27tzJvffe67B96dKlfPfdd8ycOZOuXbvStm1b3n77bXx8fPjoo49KPK+XlxeBgYEON6m+IoK8mXFfJx6+qikWC8zecEjLn5RVUD3o/k8Ibeq8cwZGmoOjO/7DfNz8eued+2LiFWBOF9D3FfNKtj++MScOPbQBZg42Z1gPijLDsldAxZzz6qKlTX6fc2r9PnGuI5uKWnIscNW4U9s73GuOP0z6Df5cVLk17F8Df/5oztZ/5VOVe67z5NKg5OnpSbt27eyDrMEczL1kyRI6d+5c4ms6d+7ssD/AokWLStz/ww8/pF27dsTFxTlsz8oyLxG3/u3/gK1WKzabrVzvRaofN6uFR66+hBn3diIi0Jt9x7MY9N5anpm7jYxctS5VWe6ecO1/Yewhs0tOKofFYk6Eec8CCKxvhqMPeppTCXgHwZAvK3ZahohWEHebeV9Lm7jG4vHm39aDHK/K9A0x12YEc5b9ymIYp8YkXXaHOdltFeDyrrcxY8bw/vvv89FHH7F9+3YefPBBMjMzGTZsGAB33XUXY8eOte//8MMPs2DBAiZOnMiOHTsYP34869evZ+TIkQ7HTUtLY/bs2We0JoEZtoKDgxk6dChbtmxh165dPP744+zdu5d+/fpV7huWKqdz49r8OKYbgzua484+Wbuf3q/9xE+a0btqq6iWDDm7+u3hgZWnlp1x8zTnXwqLrfhzXfmUOe3C/lVmq4I4z55l8Ndy85/vlU+e+XznEWbr4oHVcGBt5dSwe7G5PJCbl+NCyi7m8qA0aNAgXn31VZ599lnatGnD5s2bWbBggX3A9oEDBxzGDXXp0oUZM2bw3nvvERcXx5dffsncuXNp2dJxTpKZM2diGAaDBw8+45yhoaEsWLCAjIwMevbsSfv27Vm1ahXffPPNGa1PcnEI9PZgwk2t+ezeeOoH+3D4ZDZ3TV3H47O3kJpVAcs7iFRnviFw+2wY+KE5UWbM5ZVznlpREF/UrbpoXNnmc5Lys9lOtSa1H17yRRmBkeZgf6icViWbDZYUDerveF/5Z4mvBC6fR6m60jxKNVdmbgGvLNzJR2v2YRgQFuDFCwNacs2lTpz9WeRilX0CXm8DOSfh+reg7Z2urqjm2/a1Obv8ueayOr4H3mwHGOZUIOGXVkIN/vDw1nPP4XUBqtU8SiJVkZ+XO+Ovv5TZ/+hMo1A/ktNzuf+TDYz6fBPHM3JdXZ5IzeYTfGriymUvQp6WHapUhfmnrjTsMursE37WbgwtbjDvr5pcgTUUmP+sATqPrNSQVB4KSiKlaB8TwvyHr+CB7o2xWuDbLUe4+rWf+HbLEdQQK1KJOt5nruGXngC/vOPqamq2jR+b82L51THHIZ3L5Y+Yf7d9Zc6tVBG2zIDju835ms6nBidTUBI5C28PN57oG8vcEV2JjQggJTOPUZ9v4v5PNpCcdvGufSRSqdy94KpnzPurJptzN0nFy8uEFS+b97v9E7z8z/2ayDbmEjdG0SLYFyo/B5YX1XDFo+Zs/FWMgpLIeWhdvxbzRl7O6F5NcbdaWPRHEr0mrWD2+oNqXRKpDC1vNie0zE2Dn15xdTU109q3ISMJgmNOXf5/Pi4fY/7d9ClklLyA/XlbPxXSDkFAJHQYfu79XUBBSeQ8ebpbGd3rEr4ddTmt6gWRllPA419uZei0Xzl0QuMoRCrU6Uub/PoBpOx1bT01TVYK/PyGef/Kp835yc5XzOXmGosFOWbYKq/cdFg50bzf41/mjP9VkIKSSBk1rxvInIe68ETfWDzdrfy06yjXvPYTryzcwYnMPFeXJ1JzNL7S7Oax5bt2aZOCPPPy9Zpk5USztS6iVdnXU7NYTo1V+vVDyEktXw1r3zGXwglpBG2GlO8YTqCgJFIO7m5WHujemB8evoIOMcFk5RUyZdkeLn95qQKTSEXqVbS0ybav4LATlzYpLDAnQPz6fng5Bv4bYw58rgld7ScPwrr3zPu9xpdvncZL+kKdWDNs/fph2V+flXJqjNOVT4GbR9mP4SQKSiIXoHEdf774R2feu7MdLeoGknlaYPrvgh2kKDCJXJi6rc0lNQDmjijqhvurcs5lGHB4I/zwBExqDp8OhK2zzEWYc1Jh3ij49CYzaFRnyydAYR7EXGEuRlweVit0HW3eX/sO5GeX7fWrXjNDVngruPSm8tXgJJpwspw04aT8nWEYLPojicmL/+SPBHOldT9PN4Z2ieHeKxoR4leGMQAicsrJA/B2Z8jLOLWtVvSprrmG3cz5l8orZS/8NtsMRcd3n9ruE2J2S7W6BQ6tM1e1L8gxJ0W85nloN8zshqpOkrfDO13AsMG9S6F+u/IfqzAf3mgLqQeg30Rz8dzzkZYAb7QxP8vbv4BLepe/hnIo6++3glI5KShJaQzDYPH2ZCYv3sXvR8zA5FsUmO5TYBIpn5S/zO63PcvNhXltpy0tZLFCZFszNDW+0hxofK6unMzj8PvXsPULMwQVc/eB2GvNVqzGPR2Pc2w3fDMCDhatddawG1z/pnnVWHXx+WDYOR+aXw+DPrnw4/3yHvzwuBlcR20EN/dzv+a7R8yr3aLi4Z6FTg+bCkpOoqAk56LAJFJJcjNg/8+wZ6m5mOuxnY7PewaYV2YVB6faTcwf47wsMyT8Ntscf2QrMPe3WKFhdzMcNb/u7Asu2wrhl/+Z65IVZIOHH1z9nLlGWnnG+jjTgbUwtTdY3GDELxDa9MKPmZcFk1uZg7Jv+gBa33L2/VP+grc6mJ/93fMhpuuF11BGCkpOoqAk56u0wHRX5xjuu6Ihtf29XFyhSDWXeshc+X7PUvNv1t8mqAyKgvCWsG+lY/dd3TbQ+lazey2gjGs5Ht9jjlna/7P5OPpyuOFN8wquqsgwYFpfOLAG2g6F69+ouGP/9IrZLRl2KTz489lbiL66D377Apr0gju+qrgaykBByUkUlKSsDMNgyfZkJi/ZxbbDCkwilcJmg8St8NcyMzgdWGsOXC5Wq4HZctTqVqhzyYWf69cPYPF4c8C3uw/0Ggcd/1H1Wpd2/gCf3wbu3vB/myAwsuKOnX0CXmtphtCzjTlK+h3e6QoYcP8Kc5ZvF1BQchIFJSmvswWm+7upS06kQuVlwf7VkLQNGnQyx8VU9JiYE/vM1qW9P5mPozrBDVMgtEnFnqe8bIVmQDm63bxS7ernKv4cPz4Dq98w3/vwhSXvUzw+qsUAuPWjiq/hPCkoOYmCklwowzBYuiOZyYv/5LfD5oRtGsMkUk0ZBmyYZgaGvAyz5ebKp8xFXq1urq1t8wyY+yB4B8HDWy7sCsHSpCXA663N1rthCyC6s+PzB9fBh1eb48Ee+uXCW/MuQFl/v6tY26DIxcNisXBV83DmjezKB3e1p2W9QLLyCnln+R6uKJqHSRNXilQTFgu0vwceWgONrjQvfV/0DHx4DRzdee7XV5b8HFj2H/P+5WMqJyQBBNaFNreb91dNcnzOMMzB72Du48KQVB5qUSontShJRStp0Le/lzt3d4nh3isaUstXLUwi1YJhwKZPYOFT5qSKbp7mLNZegeDlb87D5BVQdD/gtPv+f9un6LGHr3mM8ox7WjMFFj5pLjr7fxsrdz2143vgrfbmHE0P/AwRLc3te5bCJzea72HURqgVVXk1nAd1vTmJgpJUFsMw+LFo4srtCacC07CuMQy/XIFJpNpIPQzfPgy7F1XM8awe4O5lBo6//y1pm7sX7F4COSfN+Z7a3lUxdZzN7GHm/FQtb4abPzRD4/tXwpFNEP8g9H2p8ms4BwUlJ1FQkspmsxUHpl3sSEwHIMAemBoR5Ft110YSkSKGYV6Fl3HUbF3KyzDngcpNh7x0829uRtH2osf2+xnmXE0XKvQSeHDN+U0GeaEStsL/rjDHIo3aCIm/wRd3mvNNPbwF/OtUfg3noKDkJApK4ixmYEpk8uI/HQPT5Q0ZfnlDgnwUmERqrMICc+qBgjxzoHRhbtH90//mms85/C163iiE2H7Ond/p04HmhJ5th5rTMxzbCd0eh55PO6+Gs1BQchIFJXE2m81g4e9mYNqZVBSYvN0Z1rUhN7SJpFGoH5bqtu6UiNQ8+36G6deeeuxdC0ZvNa+6qwIUlJxEQUlcxWYzWPB7Iq+fFpgAGoT40qNZHa5sFkanRrXx8XTxJckicnEyDHOplIO/mI97PQeXj3ZpSadTUHISBSVxNZvNYP62BGauO8i6vSnkFdrsz3m5W+ncuDZXNgujR7M6RNf2c2GlInLR2bUQZtwKAXXNsUqevq6uyE5ByUkUlKQqycwtYPWe4yzbmczyHckcSc1xeL5RqB89moVxZWwdOjYMwctdrU0iUsl2LYSQxlVnhvIiCkpOoqAkVZVhGOxKyjBD085k1u87QYHt1L/mvp5udGkcanbTxYZRr1YlzqsiIlLFKCg5iYKSVBdpOfn8/Ocxlu1MZtnOoxxNz3V4Pq5+EPdc3pBrW9XFw02T9YtIzaag5CQKSlIdGYbB70fSWL4zmeU7j7LxwAmKG5sig7y5u2sMt3VsQKC3phwQkZpJQclJFJSkJjiWkctnaw/wydp9HMsw15Xz83RjUIcGDOsaQ1RI1RmAKSJSERSUnERBSWqSnPxCvtl8mA9W7uXP5AwArBbo27Iu917RkMsaVNJCmiIiTqag5CQKSlITGYbBil1H+WDlXlbtPmbf3j46mHuvaMjVLSJws2pSSxGpvhSUnERBSWq67QlpfLByL/O2HCa/0PzPRIMQX+7pGsMt7aPw83LCulEiIhVMQclJFJTkYpGUlsPHa/bx6doDpGbnAxDo7c6QTtEM7RxDRJC3iysUETl/CkpOoqAkF5usvAK+2nCID1ftZd/xLADcrBZa1guifXQw7aODaRcTTFiAgpOIVF0KSk6ioCQXq0KbwZLtSXywci/r9qWc8XxUiA/to0NoFx1M+5hgLgkLwKpxTSJSRSgoOYmCkggcTMliw/4TrN+fwvp9J9iZlM7f/4sS4O3OZQ2C7a1ObRrUwtdT45tExDUUlJxEQUnkTGk5+Ww6cJIN+0+wYX8Kmw6cJCuv0GEfN6uF5nUDaB8dQqdGtenRrA7eHlp7TkScQ0HJSRSURM6toNDGjsT0olanE2zYl3LGgr2+nm5cGRtGv1Z1ubJZGD6eCk0iUnkUlJxEQUmkfI6czDaD074UFm9P5vDJbPtzPh5uXBlbh2uLQpOmIBCRiqag5CQKSiIXzjAMth5KZf5vCczflsDBlFOhydvDSo9LwujbKoKrmofjr9AkIhVAQclJFJREKpZhGGw7nMb8bQnM/y2B/UVTEAB4ulvpfkkd+rWqy1XNwwjQor0iUk4KSk6ioCRSeQzD4I+ENLOl6bdE9h7LtD/n6Wal2yWhXNuqLpc3CSUsUPM2icj5U1ByEgUlEecwDIMdienM/y2B739L4K+jmQ7PR9f2pX10CB1igunQMIRGoX5YLJq3SURKpqDkJApKIs5nGAa7kjKY/1sCi/5IYnti2hnzNoX4edI+OpgOMSF0aBjCpZGBeLhZXVOwiFQ5CkpOoqAk4nppOfls3H+C9ftOsG5fClsOniS3wOawj7eHlcuigukQE0z7mBDaRgdrYLjIRUxByUkUlESqntyCQrYdTmP9vhR+3WfOGH4yK99hH6sFWkQG2ie8jG8YQrCfp4sqFhFnU1ByEgUlkarPZjPYczTDDE37Uvh1f4rDFATFYiMC6NSoNp0ahdCxYW1CFJxEaiwFJSdRUBKpnhJTc/h1Xwrr9qaw9q/j/JmcccY+sREBxDc0W5w6Ngyhtr+XCyoVkcqgoOQkCkoiNcOxjFx7aFr713F2JZ0ZnJqFBxDf6FRXnYKTSPWloOQkCkoiNdNxh+CUws6k9DP2uSTcny6NQ+naJJT4RiEEagJMkWpDQclJFJRELg4pmXms22uGprV/HWdHomNwcrNaaF0/iMubmMHpsga18HLXwr4iVVVZf7+rxOQiU6ZMISYmBm9vb+Lj41m3bt1Z9589ezaxsbF4e3vTqlUr5s+f7/C8xWIp8fbKK6847Pf9998THx+Pj48PwcHBDBgwoKLfmohUcyF+nvRpWZfx11/KgtHd2PjM1bx7R1vu7BRNo1A/Cm0Gmw6c5M2lu7ntvbW0eW4RQ6eu4/2f/uKPI2nYbPp/UZHqzOWTicyaNYsxY8bw7rvvEh8fz+TJk+nduzc7d+4kLCzsjP1Xr17N4MGDmTBhAtdddx0zZsxgwIABbNy4kZYtWwKQkJDg8JoffviB4cOHM3DgQPu2r776ivvuu4///Oc/9OzZk4KCArZt21a5b1ZEqr3i4NSnZV0ADp/M5ufdx+y3Yxl5rNh1lBW7jgJQ28+Tzo1r21ucokJ8XVm+iJSRy7ve4uPj6dChA2+99RYANpuNqKgoRo0axRNPPHHG/oMGDSIzM5PvvvvOvq1Tp060adOGd999t8RzDBgwgPT0dJYsWQJAQUEBMTExPPfccwwfPrxcdavrTUT+zjAMdials+rPY6zeYw4Oz8ordNgnurYvVzQNpW/LusQ3DMFds4aLOFVZf79d2qKUl5fHhg0bGDt2rH2b1WqlV69erFmzpsTXrFmzhjFjxjhs6927N3Pnzi1x/6SkJL7//ns++ugj+7aNGzdy+PBhrFYrl112GYmJibRp04ZXXnnF3iolIlJWFouF2IhAYiMCufeKRuQV2Nhy6CSr/jRbmzYdPMn+41nsP36AT9ceoLafJ71bRnBdq7p0VGgSqZJcGpSOHTtGYWEh4eHhDtvDw8PZsWNHia9JTEwscf/ExMQS9//oo48ICAjgpptusm/766+/ABg/fjyTJk0iJiaGiRMn0qNHD3bt2kVISMgZx8nNzSU3N9f+OC0t7fzepIhctDzdreaaczEhPHL1JaTn5PPLXyks2ZHEgm2JHM/MY8YvB5jxixma+rSMoF+rusQ3qo2bVQv7ilQFLh+jVNmmTp3KkCFD8Pb2tm+z2cy1oJ566in7uKVp06ZRv359Zs+ezT/+8Y8zjjNhwgSee+455xQtIjVSgLcHvVqE06tFOP++oSVr/zrO91sTWPi7GZo+++UAn/1ygFB/MzRd26ou8Q0VmkRcyaVBKTQ0FDc3N5KSkhy2JyUlERERUeJrIiIiznv/lStXsnPnTmbNmuWwvW5dcxBmixYt7Nu8vLxo1KgRBw4cKPG8Y8eOdejyS0tLIyoq6izvTkSkdB5uVq5oWocrmtbh+QEtWbPnOPN/S2DB74kcy8jj07Vm91yovxd9WobTr1UkHRuGKDSJOJlLg5Knpyft2rVjyZIl9kvzbTYbS5YsYeTIkSW+pnPnzixZsoTRo0fbty1atIjOnTufse+HH35Iu3btiIuLc9jerl07vLy82LlzJ5dffjkA+fn57Nu3j+jo6BLP6+XlhZeXZuMVkYrn4Wal2yV16HaJGZpW7znO/K3FoSnXITT1bRlBi8hAArzdCfD2IMDbncCi+/5e7vh6umGxKEyJVBSXd72NGTOGoUOH0r59ezp27MjkyZPJzMxk2LBhANx1113Uq1ePCRMmAPDwww/TvXt3Jk6cSL9+/Zg5cybr16/nvffeczhuWloas2fPZuLEiWecMzAwkAceeIBx48YRFRVFdHS0fY6lW265pZLfsYhI6TzcrHS/pA7dL6nDCzeaoen7rUdY+HsSxzJy+WTt/rO+3s1qwd/LvcQgFeDtTqi/Fx0bhtC2QTCe7ho8LnIuLg9KgwYN4ujRozz77LP2q88WLFhgH7B94MABrNZT/zJ36dKFGTNm8PTTT/Pkk0/StGlT5s6de8bVajNnzsQwDAYPHlzieV955RXc3d258847yc7OJj4+nqVLlxIcHFx5b1ZEpAxOD00v3mjj593HWPRHEklpOaTlFJCeU0B6Tj7pOQVk5BZQaDMotBmkZueTmp0PZJd6bB8PN+IbhXB5k1CuaFqHS8L91RIlUgKXz6NUXWkeJRGpSgzDIDu/0B6e/h6kiv/uP57F6j3mxJinCwvw4vImoVzeNJTLm4QSFuhdyplEqjet9eYkCkoiUl3ZbAY7EtNZtfsoK/88xrq9KeQW2Bz2aRYeYIampqHENwzB19PlHRAiFUJByUkUlESkpsjJL2TD/hOs/PMYq3Yf5fcjaZz+y+DhZqFtg2CuaBpKh5iQosHkHq4rWOQCKCg5iYKSiNRUKZl5/Lz7GKv+PMaq3cc4fPLMsU7RtX25NDKQFnUDuTQyiEsjA6kT4KVxTlLlKSg5iYKSiFwMDMNg77FMVhUFp98Op5KQmlPivqH+nrQoCk1mgAokprYfVs39JFWIgpKTKCiJyMUqJTOPP46k8fuRVP5ISOP3I2n8dTQDWwm/Jr6ebjQvCk2XRprr4F0SHoCPp5vzCxdBQclpFJRERE7JzitkR6IZmorD046EtDMGiQNYLRAT6kfziEBiIwKIrWv+rR/so647qXQKSk6ioCQicnYFhTb2Hss8LTylsiMhneOZeSXu7+/lXhScAoiNCKR53QAuCQ/QwHGpUApKTqKgJCJSPkfTc9mRmMaOhHS2F/3dnZxBXuGZrU8AUSE+xEYE0iw8gKbh/jQNC6BRHT+8PdR9J2WnoOQkCkoiIhUnv6j1aXtCGjsS09lR9Le0geNWC0TX9qNpmD9Nw/25JDyAJmH+NK7jrwAlZ6Wg5CQKSiIile9kVh47EtPZnpDGrqQMdiensyspo2iJljNZLdAgxJem4QE0DTsVoJqEKUCJSUHJSRSURERcwzAMjqbn8mdyBruS0vkzOYM/k84eoAACvNwJ9PGglq95C/LxIMjH03zsYz42t3va79fy9cDHw02DzGuQsv5+a056ERGpViwWC2GB3oQFetO1Sah9u2EYHM3I5c+kouCUnMHupAx2JadzMiuf9NwC0nMLSpxA82w83CyEBXgTXduX6Np+NAz1Jaa2HzGhfjQI8VVLVQ2nFqVyUouSiEj1YBgGJ7PyOZGVx8nsfFKz80nNyudkVh6p2QWczM47ta3o+ZNZ+aRm55FfePafSIsFIoN8iK7tS0yoHzG1zRDVMNSPKIWoKkktSiIiIqexWCwE+3kS7OdZptcZhkF2fiEns/JJSM1h//FM9h3LZO/xLPYfz2TvsUzSc8wWqsMns1m95/jfznsqREUEelMnwItQfy+Hv3UCvKjl46HZy6swBSUREZESWCwWfD3d8fV0J7KWD+2igx2eNwyDlMw89h3PYt+xTDM8Fd3fdyzT3s13rq4+N6uFUH/PM0JU8d+IQLPbL0xr6bmEgpKIiEg5WCwWavt7Udvf6ywhKpP9x7M4mp5r3jJyOZaRa398IiufQptBUlouSWm5Zz2fj4cb0bV9aRBidvNFF3XzRdf2pW6QD25qlaoUCkoiIiIVzDFEhZS6X36hjeMZeQ7h6WjR/eJtR1KzOXwim+z8QnOOqcT0M47j6WalfoiPPTjF1PajQfHfEF+FqAugoCQiIuIiHm5WIoK8iQjyPut+eQU2Dp/MZn9RC9W+0/4eSskmr9DGX0cz+eto5hmv9fdy57IGtWjbIJi20cG0iapFkI+WhTlfuuqtnHTVm4iIVAWFNoOE1Gx7cDrwtyCVk++4NIzFApeEBdA22gxP7aKDaRjqd9GMf9KEk06ioCQiIlVdoc1gZ2I6Gw6cYOP+E2w8cIL9x7PO2C/Y18Pe4tQuOpi4+rXw8ayZUxsoKDmJgpKIiFRHR9Nz2XjADE0b959gy6FU8gocW53crBZa1A0kNiIAq8WCgYHNAJthYBjmYHWHxxjYbOZjmwEU7R/k40FYoBfhAd6EB3oTHuhFeNFUCa6aY0pByUkUlEREpCbIK7DxR0IaG/abwWnD/hMkppW8GHFFquXrQXiAtxmkTgtRYQGOgcrDzVqh51VQchIFJRERqamOnMxmw/4T7D+eicViwWIBq8WChaK/FvPKPmvRdqsFOO1x8Win1Ox8c+qD9ByS03KKpkHIIfdvLVilebpfc+69olGFvjfNzC0iIiIXJLKWD5G1fCrl2IZhkJZdQFJ6DkmnhSd7kErPITktl+T0HMICz341oDMoKImIiIjTWCwWgnw9CPL14JLwgFL3s9kMbFWg00tBSURERKocq9WCFddPWVCxI6REREREahAFJREREZFSKCiJiIiIlEJBSURERKQUCkoiIiIipVBQEhERESmFgpKIiIhIKRSUREREREqhoCQiIiJSCgUlERERkVIoKImIiIiUQkFJREREpBQKSiIiIiKlcHd1AdWVYRgApKWlubgSEREROV/Fv9vFv+PnoqBUTunp6QBERUW5uBIREREpq/T0dIKCgs65n8U430glDmw2G0eOHCEgIACLxVJhx01LSyMqKoqDBw8SGBhYYcet6fS5lY8+t/LR51Z2+szKR59b+ZztczMMg/T0dCIjI7Fazz0CSS1K5WS1Wqlfv36lHT8wMFD/UpSDPrfy0edWPvrcyk6fWfnocyuf0j6382lJKqbB3CIiIiKlUFASERERKYWCUhXj5eXFuHHj8PLycnUp1Yo+t/LR51Y++tzKTp9Z+ehzK5+K/Nw0mFtERESkFGpREhERESmFgpKIiIhIKRSUREREREqhoCQiIiJSCgWlKmbKlCnExMTg7e1NfHw869atc3VJVdr48eOxWCwOt9jYWFeXVeX89NNP9O/fn8jISCwWC3PnznV43jAMnn32WerWrYuPjw+9evXizz//dE2xVcS5PrO77777jO9enz59XFNsFTJhwgQ6dOhAQEAAYWFhDBgwgJ07dzrsk5OTw4gRI6hduzb+/v4MHDiQpKQkF1XseufzmfXo0eOM79sDDzzgooqrhnfeeYfWrVvbJ5Xs3LkzP/zwg/35ivqeKShVIbNmzWLMmDGMGzeOjRs3EhcXR+/evUlOTnZ1aVXapZdeSkJCgv22atUqV5dU5WRmZhIXF8eUKVNKfP6///0vb7zxBu+++y6//PILfn5+9O7dm5ycHCdXWnWc6zMD6NOnj8N37/PPP3dihVXTihUrGDFiBGvXrmXRokXk5+dzzTXXkJmZad/nkUce4dtvv2X27NmsWLGCI0eOcNNNN7mwatc6n88M4L777nP4vv33v/91UcVVQ/369XnppZfYsGED69evp2fPntxwww38/vvvQAV+zwypMjp27GiMGDHC/riwsNCIjIw0JkyY4MKqqrZx48YZcXFxri6jWgGMOXPm2B/bbDYjIiLCeOWVV+zbTp48aXh5eRmff/65Cyqsev7+mRmGYQwdOtS44YYbXFJPdZKcnGwAxooVKwzDML9bHh4exuzZs+37bN++3QCMNWvWuKrMKuXvn5lhGEb37t2Nhx9+2HVFVRPBwcHGBx98UKHfM7UoVRF5eXls2LCBXr162bdZrVZ69erFmjVrXFhZ1ffnn38SGRlJo0aNGDJkCAcOHHB1SdXK3r17SUxMdPjuBQUFER8fr+/eOSxfvpywsDCaNWvGgw8+yPHjx11dUpWTmpoKQEhICAAbNmwgPz/f4fsWGxtLgwYN9H0r8vfPrNhnn31GaGgoLVu2ZOzYsWRlZbmivCqpsLCQmTNnkpmZSefOnSv0e6ZFcauIY8eOUVhYSHh4uMP28PBwduzY4aKqqr74+HimT59Os2bNSEhI4LnnnuOKK65g27ZtBAQEuLq8aiExMRGgxO9e8XNypj59+nDTTTfRsGFD9uzZw5NPPknfvn1Zs2YNbm5uri6vSrDZbIwePZquXbvSsmVLwPy+eXp6UqtWLYd99X0zlfSZAdx+++1ER0cTGRnJ1q1b+de//sXOnTv5+uuvXVit6/3222907tyZnJwc/P39mTNnDi1atGDz5s0V9j1TUJJqrW/fvvb7rVu3Jj4+nujoaL744guGDx/uwsqkprvtttvs91u1akXr1q1p3Lgxy5cv56qrrnJhZVXHiBEj2LZtm8YNlkFpn9n9999vv9+qVSvq1q3LVVddxZ49e2jcuLGzy6wymjVrxubNm0lNTeXLL79k6NChrFixokLPoa63KiI0NBQ3N7czRuQnJSURERHhoqqqn1q1anHJJZewe/duV5dSbRR/v/TduzCNGjUiNDRU370iI0eO5LvvvmPZsmXUr1/fvj0iIoK8vDxOnjzpsL++b6V/ZiWJj48HuOi/b56enjRp0oR27doxYcIE4uLieP311yv0e6agVEV4enrSrl07lixZYt9ms9lYsmQJnTt3dmFl1UtGRgZ79uyhbt26ri6l2mjYsCEREREO3720tDR++eUXfffK4NChQxw/fvyi/+4ZhsHIkSOZM2cOS5cupWHDhg7Pt2vXDg8PD4fv286dOzlw4MBF+30712dWks2bNwNc9N+3v7PZbOTm5lbo90xdb1XImDFjGDp0KO3bt6djx45MnjyZzMxMhg0b5urSqqzHHnuM/v37Ex0dzZEjRxg3bhxubm4MHjzY1aVVKRkZGQ7/57l37142b95MSEgIDRo0YPTo0bzwwgs0bdqUhg0b8swzzxAZGcmAAQNcV7SLne0zCwkJ4bnnnmPgwIFERESwZ88e/vnPf9KkSRN69+7twqpdb8SIEcyYMYNvvvmGgIAA+3iQoKAgfHx8CAoKYvjw4YwZM4aQkBACAwMZNWoUnTt3plOnTi6u3jXO9Znt2bOHGTNmcO2111K7dm22bt3KI488Qrdu3WjdurWLq3edsWPH0rdvXxo0aEB6ejozZsxg+fLlLFy4sGK/ZxV7YZ5cqDfffNNo0KCB4enpaXTs2NFYu3atq0uq0gYNGmTUrVvX8PT0NOrVq2cMGjTI2L17t6vLqnKWLVtmAGfchg4dahiGOUXAM888Y4SHhxteXl7GVVddZezcudO1RbvY2T6zrKws45prrjHq1KljeHh4GNHR0cZ9991nJCYmurpslyvpMwOMadOm2ffJzs42HnroISM4ONjw9fU1brzxRiMhIcF1RbvYuT6zAwcOGN26dTNCQkIMLy8vo0mTJsbjjz9upKamurZwF7vnnnuM6Ohow9PT06hTp45x1VVXGT/++KP9+Yr6nlkMwzAuNNWJiIiI1EQaoyQiIiJSCgUlERERkVIoKImIiIiUQkFJREREpBQKSiIiIiKlUFASERERKYWCkoiIiEgpFJRERCqIxWJh7ty5ri5DRCqQgpKI1Ah33303FovljFufPn1cXZqIVGNa601Eaow+ffowbdo0h21eXl4uqkZEagK1KIlIjeHl5UVERITDLTg4GDC7xd555x369u2Lj48PjRo14ssvv3R4/W+//UbPnj3x8fGhdu3a3H///WRkZDjsM3XqVC699FK8vLyoW7cuI0eOdHj+2LFj3Hjjjfj6+tK0aVPmzZtXuW9aRCqVgpKIXDSeeeYZBg4cyJYtWxgyZAi33XYb27dvByAzM5PevXsTHBzMr7/+yuzZs1m8eLFDEHrnnXcYMWIE999/P7/99hvz5s2jSZMmDud47rnnuPXWW9m6dSvXXnstQ4YMISUlxanvU0QqUMWt4ysi4jpDhw413NzcDD8/P4fbiy++aBiGuUL7Aw884PCa+Ph448EHHzQMwzDee+89Izg42MjIyLA///333xtWq9VITEw0DMMwIiMjjaeeeqrUGgDj6aeftj/OyMgwAOOHH36osPcpIs6lMUoiUmNceeWVvPPOOw7bQkJC7Pc7d+7s8Fznzp3ZvHkzANu3bycuLg4/Pz/78127dsVms7Fz504sFgtHjhzhqquuOmsNrVu3tt/38/MjMDCQ5OTk8r4lEXExBSURqTH8/PzO6AqrKD4+Pue1n4eHh8Nji8WCzWarjJJExAk0RklELhpr164943Hz5s0BaN68OVu2bCEzM9P+/M8//4zVaqVZs2YEBAQQExPDkiVLnFqziLiWWpREpMbIzc0lMTHRYZu7uzuhoaEAzJ49m/bt23P55Zfz2WefsW7dOj788EMAhgwZwrhx4xg6dCjjx4/n6NGjjBo1ijvvvJPw8HAAxo8fzwMPPEBYWBh9+/YlPT2dn3/+mVGjRjn3jYqI0ygoiUiNsWDBAurWreuwrVmzZuzYsQMwr0ibOXMmDz30EHXr1uXzzz+nRYsWAPj6+rJw4UIefvhhOnTogK+vLwMHDmTSpEn2Yw0dOpScnBxee+01HnvsMUJDQ7n55pud9wZFxOkshmEYri5CRKSyWSwW5syZw4ABA1xdiohUIxqjJCIiIlIKBSURERGRUmiMkohcFDTKQETKQy1KIiIiIqVQUBIREREphYKSiIiISCkUlERERERKoaAkIiIiUgoFJREREZFSKCiJiIiIlEJBSURERKQUCkoiIiIipfh/F/7iQKfEXfwAAAAASUVORK5CYII="/>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2057" name="Picture 9"/>
          <p:cNvPicPr>
            <a:picLocks noChangeAspect="1" noChangeArrowheads="1"/>
          </p:cNvPicPr>
          <p:nvPr/>
        </p:nvPicPr>
        <p:blipFill>
          <a:blip r:embed="rId3"/>
          <a:srcRect/>
          <a:stretch>
            <a:fillRect/>
          </a:stretch>
        </p:blipFill>
        <p:spPr bwMode="auto">
          <a:xfrm>
            <a:off x="3000375" y="1577069"/>
            <a:ext cx="7913617" cy="6144532"/>
          </a:xfrm>
          <a:prstGeom prst="rect">
            <a:avLst/>
          </a:prstGeom>
          <a:noFill/>
          <a:ln w="9525">
            <a:noFill/>
            <a:miter lim="800000"/>
            <a:headEnd/>
            <a:tailEnd/>
          </a:ln>
          <a:effectLst/>
        </p:spPr>
      </p:pic>
      <p:sp>
        <p:nvSpPr>
          <p:cNvPr id="37" name="Text 2"/>
          <p:cNvSpPr/>
          <p:nvPr/>
        </p:nvSpPr>
        <p:spPr>
          <a:xfrm>
            <a:off x="1123593" y="348343"/>
            <a:ext cx="4443889" cy="555427"/>
          </a:xfrm>
          <a:prstGeom prst="rect">
            <a:avLst/>
          </a:prstGeom>
          <a:noFill/>
          <a:ln/>
        </p:spPr>
        <p:txBody>
          <a:bodyPr wrap="none" rtlCol="0" anchor="t"/>
          <a:lstStyle/>
          <a:p>
            <a:pPr marL="0" indent="0">
              <a:lnSpc>
                <a:spcPts val="4374"/>
              </a:lnSpc>
              <a:buNone/>
            </a:pPr>
            <a:r>
              <a:rPr lang="en-US" sz="3499" b="1" dirty="0" smtClean="0">
                <a:solidFill>
                  <a:srgbClr val="F2F2F3"/>
                </a:solidFill>
                <a:latin typeface="Poppins" pitchFamily="34" charset="0"/>
                <a:ea typeface="Poppins" pitchFamily="34" charset="-122"/>
              </a:rPr>
              <a:t>Model Loss ANN</a:t>
            </a:r>
            <a:endParaRPr lang="en-US" sz="3499" b="1"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p:cNvPicPr>
            <a:picLocks noChangeAspect="1"/>
          </p:cNvPicPr>
          <p:nvPr/>
        </p:nvPicPr>
        <p:blipFill>
          <a:blip r:embed="rId3"/>
          <a:stretch>
            <a:fillRect/>
          </a:stretch>
        </p:blipFill>
        <p:spPr>
          <a:xfrm>
            <a:off x="-7620" y="0"/>
            <a:ext cx="5486400" cy="8229600"/>
          </a:xfrm>
          <a:prstGeom prst="rect">
            <a:avLst/>
          </a:prstGeom>
        </p:spPr>
      </p:pic>
      <p:sp>
        <p:nvSpPr>
          <p:cNvPr id="5" name="Text 2"/>
          <p:cNvSpPr/>
          <p:nvPr/>
        </p:nvSpPr>
        <p:spPr>
          <a:xfrm>
            <a:off x="6319599" y="943429"/>
            <a:ext cx="555498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About Me</a:t>
            </a:r>
            <a:endParaRPr lang="en-US" sz="4374" dirty="0"/>
          </a:p>
        </p:txBody>
      </p:sp>
      <p:sp>
        <p:nvSpPr>
          <p:cNvPr id="6" name="Text 3"/>
          <p:cNvSpPr/>
          <p:nvPr/>
        </p:nvSpPr>
        <p:spPr>
          <a:xfrm>
            <a:off x="6319599" y="2174081"/>
            <a:ext cx="7759258" cy="1066205"/>
          </a:xfrm>
          <a:prstGeom prst="rect">
            <a:avLst/>
          </a:prstGeom>
          <a:noFill/>
          <a:ln/>
        </p:spPr>
        <p:txBody>
          <a:bodyPr wrap="square" rtlCol="0" anchor="t"/>
          <a:lstStyle/>
          <a:p>
            <a:pPr marL="0" indent="0">
              <a:lnSpc>
                <a:spcPts val="2799"/>
              </a:lnSpc>
              <a:buNone/>
            </a:pPr>
            <a:r>
              <a:rPr lang="en-US" sz="2000" b="1" dirty="0">
                <a:solidFill>
                  <a:srgbClr val="E5E0DF"/>
                </a:solidFill>
                <a:latin typeface="Roboto" pitchFamily="34" charset="0"/>
                <a:ea typeface="Roboto" pitchFamily="34" charset="-122"/>
                <a:cs typeface="Roboto" pitchFamily="34" charset="-120"/>
              </a:rPr>
              <a:t>Background:</a:t>
            </a:r>
            <a:r>
              <a:rPr lang="en-US" sz="2000" dirty="0">
                <a:solidFill>
                  <a:srgbClr val="E5E0DF"/>
                </a:solidFill>
                <a:latin typeface="Roboto" pitchFamily="34" charset="0"/>
                <a:ea typeface="Roboto" pitchFamily="34" charset="-122"/>
                <a:cs typeface="Roboto" pitchFamily="34" charset="-120"/>
              </a:rPr>
              <a:t> I hold an MSc in Mathematics from Andhra University, where I developed a strong foundation in mathematical principles and analytical thinking.</a:t>
            </a:r>
            <a:endParaRPr lang="en-US" sz="2000" dirty="0"/>
          </a:p>
        </p:txBody>
      </p:sp>
      <p:sp>
        <p:nvSpPr>
          <p:cNvPr id="7" name="Text 4"/>
          <p:cNvSpPr/>
          <p:nvPr/>
        </p:nvSpPr>
        <p:spPr>
          <a:xfrm>
            <a:off x="6319599" y="3758514"/>
            <a:ext cx="7477601" cy="710803"/>
          </a:xfrm>
          <a:prstGeom prst="rect">
            <a:avLst/>
          </a:prstGeom>
          <a:noFill/>
          <a:ln/>
        </p:spPr>
        <p:txBody>
          <a:bodyPr wrap="square" rtlCol="0" anchor="t"/>
          <a:lstStyle/>
          <a:p>
            <a:pPr marL="0" indent="0">
              <a:lnSpc>
                <a:spcPts val="2799"/>
              </a:lnSpc>
              <a:buNone/>
            </a:pPr>
            <a:r>
              <a:rPr lang="en-US" sz="2000" b="1" dirty="0">
                <a:solidFill>
                  <a:srgbClr val="E5E0DF"/>
                </a:solidFill>
                <a:latin typeface="Roboto" pitchFamily="34" charset="0"/>
                <a:ea typeface="Roboto" pitchFamily="34" charset="-122"/>
                <a:cs typeface="Roboto" pitchFamily="34" charset="-120"/>
              </a:rPr>
              <a:t>Reason:</a:t>
            </a:r>
            <a:r>
              <a:rPr lang="en-US" sz="2000" dirty="0">
                <a:solidFill>
                  <a:srgbClr val="E5E0DF"/>
                </a:solidFill>
                <a:latin typeface="Roboto" pitchFamily="34" charset="0"/>
                <a:ea typeface="Roboto" pitchFamily="34" charset="-122"/>
                <a:cs typeface="Roboto" pitchFamily="34" charset="-120"/>
              </a:rPr>
              <a:t> I am passionate about applying my mathematical skills and analytical mindset to explore new career opportunities.</a:t>
            </a:r>
            <a:endParaRPr lang="en-US" sz="2000" dirty="0"/>
          </a:p>
        </p:txBody>
      </p:sp>
      <p:sp>
        <p:nvSpPr>
          <p:cNvPr id="8" name="Text 5"/>
          <p:cNvSpPr/>
          <p:nvPr/>
        </p:nvSpPr>
        <p:spPr>
          <a:xfrm>
            <a:off x="6319599" y="4806314"/>
            <a:ext cx="7477601" cy="710803"/>
          </a:xfrm>
          <a:prstGeom prst="rect">
            <a:avLst/>
          </a:prstGeom>
          <a:noFill/>
          <a:ln/>
        </p:spPr>
        <p:txBody>
          <a:bodyPr wrap="square" rtlCol="0" anchor="t"/>
          <a:lstStyle/>
          <a:p>
            <a:pPr marL="0" indent="0">
              <a:lnSpc>
                <a:spcPts val="2799"/>
              </a:lnSpc>
              <a:buNone/>
            </a:pPr>
            <a:r>
              <a:rPr lang="en-US" sz="2000" b="1" dirty="0">
                <a:solidFill>
                  <a:srgbClr val="E5E0DF"/>
                </a:solidFill>
                <a:latin typeface="Roboto" pitchFamily="34" charset="0"/>
                <a:ea typeface="Roboto" pitchFamily="34" charset="-122"/>
                <a:cs typeface="Roboto" pitchFamily="34" charset="-120"/>
              </a:rPr>
              <a:t>Work Experience:</a:t>
            </a:r>
            <a:r>
              <a:rPr lang="en-US" sz="2000" dirty="0">
                <a:solidFill>
                  <a:srgbClr val="E5E0DF"/>
                </a:solidFill>
                <a:latin typeface="Roboto" pitchFamily="34" charset="0"/>
                <a:ea typeface="Roboto" pitchFamily="34" charset="-122"/>
                <a:cs typeface="Roboto" pitchFamily="34" charset="-120"/>
              </a:rPr>
              <a:t> I have worked as a Software Engineer, specializing in senior content development.</a:t>
            </a:r>
            <a:endParaRPr lang="en-US" sz="20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814036" y="788075"/>
            <a:ext cx="7844314" cy="694373"/>
          </a:xfrm>
          <a:prstGeom prst="rect">
            <a:avLst/>
          </a:prstGeom>
          <a:noFill/>
          <a:ln/>
        </p:spPr>
        <p:txBody>
          <a:bodyPr wrap="none" rtlCol="0" anchor="t"/>
          <a:lstStyle/>
          <a:p>
            <a:pPr marL="0" indent="0">
              <a:lnSpc>
                <a:spcPts val="5468"/>
              </a:lnSpc>
              <a:buNone/>
            </a:pPr>
            <a:r>
              <a:rPr lang="en-US" sz="4374" b="1" dirty="0">
                <a:solidFill>
                  <a:srgbClr val="F2F2F3"/>
                </a:solidFill>
                <a:latin typeface="Poppins" pitchFamily="34" charset="0"/>
                <a:ea typeface="Poppins" pitchFamily="34" charset="-122"/>
                <a:cs typeface="Poppins" pitchFamily="34" charset="-120"/>
              </a:rPr>
              <a:t>Feature Importance Analysis</a:t>
            </a:r>
            <a:endParaRPr lang="en-US" sz="4374" b="1" dirty="0"/>
          </a:p>
        </p:txBody>
      </p:sp>
      <p:pic>
        <p:nvPicPr>
          <p:cNvPr id="5" name="Image 0" descr="preencoded.png"/>
          <p:cNvPicPr>
            <a:picLocks noChangeAspect="1"/>
          </p:cNvPicPr>
          <p:nvPr/>
        </p:nvPicPr>
        <p:blipFill>
          <a:blip r:embed="rId3"/>
          <a:stretch>
            <a:fillRect/>
          </a:stretch>
        </p:blipFill>
        <p:spPr>
          <a:xfrm>
            <a:off x="1181667" y="1926788"/>
            <a:ext cx="656934" cy="656934"/>
          </a:xfrm>
          <a:prstGeom prst="rect">
            <a:avLst/>
          </a:prstGeom>
        </p:spPr>
      </p:pic>
      <p:sp>
        <p:nvSpPr>
          <p:cNvPr id="6" name="Text 3"/>
          <p:cNvSpPr/>
          <p:nvPr/>
        </p:nvSpPr>
        <p:spPr>
          <a:xfrm>
            <a:off x="1181666" y="2704386"/>
            <a:ext cx="3113943" cy="410636"/>
          </a:xfrm>
          <a:prstGeom prst="rect">
            <a:avLst/>
          </a:prstGeom>
          <a:noFill/>
          <a:ln/>
        </p:spPr>
        <p:txBody>
          <a:bodyPr wrap="none" rtlCol="0" anchor="t"/>
          <a:lstStyle/>
          <a:p>
            <a:pPr marL="0" indent="0" algn="l">
              <a:lnSpc>
                <a:spcPts val="2734"/>
              </a:lnSpc>
              <a:buNone/>
            </a:pPr>
            <a:r>
              <a:rPr lang="en-US" sz="2187" b="1" dirty="0">
                <a:solidFill>
                  <a:srgbClr val="E5E0DF"/>
                </a:solidFill>
                <a:latin typeface="Poppins" pitchFamily="34" charset="0"/>
                <a:ea typeface="Poppins" pitchFamily="34" charset="-122"/>
                <a:cs typeface="Poppins" pitchFamily="34" charset="-120"/>
              </a:rPr>
              <a:t>Medical Conditions</a:t>
            </a:r>
            <a:endParaRPr lang="en-US" sz="2187" b="1" dirty="0"/>
          </a:p>
        </p:txBody>
      </p:sp>
      <p:sp>
        <p:nvSpPr>
          <p:cNvPr id="7" name="Text 4"/>
          <p:cNvSpPr/>
          <p:nvPr/>
        </p:nvSpPr>
        <p:spPr>
          <a:xfrm>
            <a:off x="1181667" y="3184803"/>
            <a:ext cx="3695138" cy="4623883"/>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Our feature importance analysis revealed that medical conditions, such as depression, diabetes, and heart diseases, are the most influential factors in predicting the average risk score. This aligns with the insights from our correlation analysis and underscores the critical role of health-related data in driving accurate predictive models.</a:t>
            </a:r>
            <a:endParaRPr lang="en-US" sz="1750" dirty="0"/>
          </a:p>
        </p:txBody>
      </p:sp>
      <p:pic>
        <p:nvPicPr>
          <p:cNvPr id="8" name="Image 1" descr="preencoded.png"/>
          <p:cNvPicPr>
            <a:picLocks noChangeAspect="1"/>
          </p:cNvPicPr>
          <p:nvPr/>
        </p:nvPicPr>
        <p:blipFill>
          <a:blip r:embed="rId4"/>
          <a:stretch>
            <a:fillRect/>
          </a:stretch>
        </p:blipFill>
        <p:spPr>
          <a:xfrm>
            <a:off x="5478455" y="1926788"/>
            <a:ext cx="555427" cy="555427"/>
          </a:xfrm>
          <a:prstGeom prst="rect">
            <a:avLst/>
          </a:prstGeom>
        </p:spPr>
      </p:pic>
      <p:sp>
        <p:nvSpPr>
          <p:cNvPr id="9" name="Text 5"/>
          <p:cNvSpPr/>
          <p:nvPr/>
        </p:nvSpPr>
        <p:spPr>
          <a:xfrm>
            <a:off x="5478455" y="2704386"/>
            <a:ext cx="2777490" cy="347186"/>
          </a:xfrm>
          <a:prstGeom prst="rect">
            <a:avLst/>
          </a:prstGeom>
          <a:noFill/>
          <a:ln/>
        </p:spPr>
        <p:txBody>
          <a:bodyPr wrap="none" rtlCol="0" anchor="t"/>
          <a:lstStyle/>
          <a:p>
            <a:pPr marL="0" indent="0" algn="l">
              <a:lnSpc>
                <a:spcPts val="2734"/>
              </a:lnSpc>
              <a:buNone/>
            </a:pPr>
            <a:r>
              <a:rPr lang="en-US" sz="2187" b="1" dirty="0">
                <a:solidFill>
                  <a:srgbClr val="E5E0DF"/>
                </a:solidFill>
                <a:latin typeface="Poppins" pitchFamily="34" charset="0"/>
                <a:ea typeface="Poppins" pitchFamily="34" charset="-122"/>
                <a:cs typeface="Poppins" pitchFamily="34" charset="-120"/>
              </a:rPr>
              <a:t>Utilization and Cost</a:t>
            </a:r>
            <a:endParaRPr lang="en-US" sz="2187" b="1" dirty="0"/>
          </a:p>
        </p:txBody>
      </p:sp>
      <p:sp>
        <p:nvSpPr>
          <p:cNvPr id="10" name="Text 6"/>
          <p:cNvSpPr/>
          <p:nvPr/>
        </p:nvSpPr>
        <p:spPr>
          <a:xfrm>
            <a:off x="5478455" y="3184803"/>
            <a:ext cx="4042916" cy="3796568"/>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Features related to healthcare utilization and cost, such as the number of beneficiaries and suppressed data indicators, further contribute to the accuracy of our predictive models. By incorporating these variables, we can gain a more holistic understanding of the factors influencing the average risk score.</a:t>
            </a:r>
            <a:endParaRPr lang="en-US" sz="1750" dirty="0"/>
          </a:p>
        </p:txBody>
      </p:sp>
      <p:pic>
        <p:nvPicPr>
          <p:cNvPr id="11" name="Image 2" descr="preencoded.png"/>
          <p:cNvPicPr>
            <a:picLocks noChangeAspect="1"/>
          </p:cNvPicPr>
          <p:nvPr/>
        </p:nvPicPr>
        <p:blipFill>
          <a:blip r:embed="rId5"/>
          <a:stretch>
            <a:fillRect/>
          </a:stretch>
        </p:blipFill>
        <p:spPr>
          <a:xfrm>
            <a:off x="9847932" y="1926788"/>
            <a:ext cx="555427" cy="555427"/>
          </a:xfrm>
          <a:prstGeom prst="rect">
            <a:avLst/>
          </a:prstGeom>
        </p:spPr>
      </p:pic>
      <p:sp>
        <p:nvSpPr>
          <p:cNvPr id="12" name="Text 7"/>
          <p:cNvSpPr/>
          <p:nvPr/>
        </p:nvSpPr>
        <p:spPr>
          <a:xfrm>
            <a:off x="9847932" y="2704386"/>
            <a:ext cx="3296007" cy="694373"/>
          </a:xfrm>
          <a:prstGeom prst="rect">
            <a:avLst/>
          </a:prstGeom>
          <a:noFill/>
          <a:ln/>
        </p:spPr>
        <p:txBody>
          <a:bodyPr wrap="square" rtlCol="0" anchor="t"/>
          <a:lstStyle/>
          <a:p>
            <a:pPr marL="0" indent="0" algn="l">
              <a:lnSpc>
                <a:spcPts val="2734"/>
              </a:lnSpc>
              <a:buNone/>
            </a:pPr>
            <a:r>
              <a:rPr lang="en-US" sz="2187" b="1" dirty="0">
                <a:solidFill>
                  <a:srgbClr val="E5E0DF"/>
                </a:solidFill>
                <a:latin typeface="Poppins" pitchFamily="34" charset="0"/>
                <a:ea typeface="Poppins" pitchFamily="34" charset="-122"/>
                <a:cs typeface="Poppins" pitchFamily="34" charset="-120"/>
              </a:rPr>
              <a:t>Interpreting Model Insights</a:t>
            </a:r>
            <a:endParaRPr lang="en-US" sz="2187" b="1" dirty="0"/>
          </a:p>
        </p:txBody>
      </p:sp>
      <p:sp>
        <p:nvSpPr>
          <p:cNvPr id="13" name="Text 8"/>
          <p:cNvSpPr/>
          <p:nvPr/>
        </p:nvSpPr>
        <p:spPr>
          <a:xfrm>
            <a:off x="9847932" y="3531989"/>
            <a:ext cx="4318011" cy="3909417"/>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The feature importance analysis provides valuable insights into the key drivers of the target variable, enabling us to interpret the models more effectively and make data-driven decisions. This understanding enhances our ability to optimize predictive modeling and deliver meaningful, actionable insights to stakeholders.</a:t>
            </a:r>
            <a:endParaRPr lang="en-US" sz="1750"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p:cNvPicPr>
            <a:picLocks noChangeAspect="1"/>
          </p:cNvPicPr>
          <p:nvPr/>
        </p:nvPicPr>
        <p:blipFill>
          <a:blip r:embed="rId3"/>
          <a:stretch>
            <a:fillRect/>
          </a:stretch>
        </p:blipFill>
        <p:spPr>
          <a:xfrm>
            <a:off x="-7620" y="0"/>
            <a:ext cx="5486400" cy="8229600"/>
          </a:xfrm>
          <a:prstGeom prst="rect">
            <a:avLst/>
          </a:prstGeom>
        </p:spPr>
      </p:pic>
      <p:sp>
        <p:nvSpPr>
          <p:cNvPr id="5" name="Text 2"/>
          <p:cNvSpPr/>
          <p:nvPr/>
        </p:nvSpPr>
        <p:spPr>
          <a:xfrm>
            <a:off x="6072857" y="812800"/>
            <a:ext cx="5554980" cy="694373"/>
          </a:xfrm>
          <a:prstGeom prst="rect">
            <a:avLst/>
          </a:prstGeom>
          <a:noFill/>
          <a:ln/>
        </p:spPr>
        <p:txBody>
          <a:bodyPr wrap="none" rtlCol="0" anchor="t"/>
          <a:lstStyle/>
          <a:p>
            <a:pPr marL="0" indent="0">
              <a:lnSpc>
                <a:spcPts val="5468"/>
              </a:lnSpc>
              <a:buNone/>
            </a:pPr>
            <a:r>
              <a:rPr lang="en-US" sz="4374" b="1" dirty="0">
                <a:solidFill>
                  <a:srgbClr val="F2F2F3"/>
                </a:solidFill>
                <a:latin typeface="Poppins" pitchFamily="34" charset="0"/>
                <a:ea typeface="Poppins" pitchFamily="34" charset="-122"/>
                <a:cs typeface="Poppins" pitchFamily="34" charset="-120"/>
              </a:rPr>
              <a:t>Conclusion</a:t>
            </a:r>
            <a:endParaRPr lang="en-US" sz="4374" b="1" dirty="0"/>
          </a:p>
        </p:txBody>
      </p:sp>
      <p:sp>
        <p:nvSpPr>
          <p:cNvPr id="6" name="Text 3"/>
          <p:cNvSpPr/>
          <p:nvPr/>
        </p:nvSpPr>
        <p:spPr>
          <a:xfrm>
            <a:off x="6319599" y="1915886"/>
            <a:ext cx="7889887" cy="4949371"/>
          </a:xfrm>
          <a:prstGeom prst="rect">
            <a:avLst/>
          </a:prstGeom>
          <a:noFill/>
          <a:ln/>
        </p:spPr>
        <p:txBody>
          <a:bodyPr wrap="square" rtlCol="0" anchor="t"/>
          <a:lstStyle/>
          <a:p>
            <a:pPr marL="0" indent="0">
              <a:lnSpc>
                <a:spcPts val="2799"/>
              </a:lnSpc>
              <a:buNone/>
            </a:pPr>
            <a:r>
              <a:rPr lang="en-US" sz="2000" dirty="0">
                <a:solidFill>
                  <a:srgbClr val="E5E0DF"/>
                </a:solidFill>
                <a:latin typeface="Roboto" pitchFamily="34" charset="0"/>
                <a:ea typeface="Roboto" pitchFamily="34" charset="-122"/>
                <a:cs typeface="Roboto" pitchFamily="34" charset="-120"/>
              </a:rPr>
              <a:t>In conclusion, our comprehensive study of data handling and model selection strategies has yielded remarkable insights and valuable outcomes. The Artificial Neural Network (ANN) model has emerged as the top performer, outshining the Linear Regression, Random Forest, and KNN models in terms of accuracy and reliability. This finding underscores the power of deep learning techniques in capturing the intricate patterns and relationships within complex datasets.</a:t>
            </a:r>
            <a:endParaRPr lang="en-US" sz="20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29028"/>
            <a:ext cx="14630400" cy="8229600"/>
          </a:xfrm>
          <a:prstGeom prst="rect">
            <a:avLst/>
          </a:prstGeom>
          <a:solidFill>
            <a:srgbClr val="050505"/>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709613" y="1193363"/>
            <a:ext cx="7724775" cy="2365534"/>
          </a:xfrm>
          <a:prstGeom prst="rect">
            <a:avLst/>
          </a:prstGeom>
          <a:noFill/>
          <a:ln/>
        </p:spPr>
        <p:txBody>
          <a:bodyPr wrap="square" rtlCol="0" anchor="t"/>
          <a:lstStyle/>
          <a:p>
            <a:pPr marL="0" indent="0">
              <a:lnSpc>
                <a:spcPts val="4657"/>
              </a:lnSpc>
              <a:buNone/>
            </a:pPr>
            <a:r>
              <a:rPr lang="en-US" sz="3725" dirty="0">
                <a:solidFill>
                  <a:srgbClr val="F2F2F3"/>
                </a:solidFill>
                <a:latin typeface="Poppins" pitchFamily="34" charset="0"/>
                <a:ea typeface="Poppins" pitchFamily="34" charset="-122"/>
                <a:cs typeface="Poppins" pitchFamily="34" charset="-120"/>
              </a:rPr>
              <a:t>Optimizing Predictive Modeling: A Comprehensive Study of Data Handling and Model Selection Strategies</a:t>
            </a:r>
            <a:endParaRPr lang="en-US" sz="3725" dirty="0"/>
          </a:p>
        </p:txBody>
      </p:sp>
      <p:sp>
        <p:nvSpPr>
          <p:cNvPr id="6" name="Text 3"/>
          <p:cNvSpPr/>
          <p:nvPr/>
        </p:nvSpPr>
        <p:spPr>
          <a:xfrm>
            <a:off x="709613" y="3842742"/>
            <a:ext cx="7724775" cy="2649498"/>
          </a:xfrm>
          <a:prstGeom prst="rect">
            <a:avLst/>
          </a:prstGeom>
          <a:noFill/>
          <a:ln/>
        </p:spPr>
        <p:txBody>
          <a:bodyPr wrap="square" rtlCol="0" anchor="t"/>
          <a:lstStyle/>
          <a:p>
            <a:pPr marL="0" indent="0">
              <a:lnSpc>
                <a:spcPts val="2980"/>
              </a:lnSpc>
              <a:buNone/>
            </a:pPr>
            <a:r>
              <a:rPr lang="en-US" sz="1863" dirty="0">
                <a:solidFill>
                  <a:srgbClr val="E5E0DF"/>
                </a:solidFill>
                <a:latin typeface="Roboto" pitchFamily="34" charset="0"/>
                <a:ea typeface="Roboto" pitchFamily="34" charset="-122"/>
                <a:cs typeface="Roboto" pitchFamily="34" charset="-120"/>
              </a:rPr>
              <a:t>Welcome to our comprehensive exploration of the exciting world of data science and predictive modeling. In this presentation, we delve deep into the complexities of data handling and model selection strategies, empowering you with the knowledge and tools to drive impactful outcomes. Join us on this thrilling journey as we uncover the intricacies of data preprocessing, feature engineering, and the art of choosing the most suitable modeling techniques for your specific challenges.</a:t>
            </a:r>
            <a:endParaRPr lang="en-US" sz="1863" dirty="0"/>
          </a:p>
        </p:txBody>
      </p:sp>
      <p:sp>
        <p:nvSpPr>
          <p:cNvPr id="7" name="Shape 4"/>
          <p:cNvSpPr/>
          <p:nvPr/>
        </p:nvSpPr>
        <p:spPr>
          <a:xfrm>
            <a:off x="709613" y="6719173"/>
            <a:ext cx="302776" cy="302776"/>
          </a:xfrm>
          <a:prstGeom prst="roundRect">
            <a:avLst>
              <a:gd name="adj" fmla="val 30197524"/>
            </a:avLst>
          </a:prstGeom>
          <a:noFill/>
          <a:ln w="7620">
            <a:solidFill>
              <a:srgbClr val="FFFFFF"/>
            </a:solidFill>
            <a:prstDash val="solid"/>
          </a:ln>
        </p:spPr>
      </p:sp>
      <p:pic>
        <p:nvPicPr>
          <p:cNvPr id="8" name="Image 1" descr="preencoded.png"/>
          <p:cNvPicPr>
            <a:picLocks noChangeAspect="1"/>
          </p:cNvPicPr>
          <p:nvPr/>
        </p:nvPicPr>
        <p:blipFill>
          <a:blip r:embed="rId4"/>
          <a:stretch>
            <a:fillRect/>
          </a:stretch>
        </p:blipFill>
        <p:spPr>
          <a:xfrm>
            <a:off x="717233" y="6726793"/>
            <a:ext cx="287536" cy="287536"/>
          </a:xfrm>
          <a:prstGeom prst="rect">
            <a:avLst/>
          </a:prstGeom>
        </p:spPr>
      </p:pic>
      <p:sp>
        <p:nvSpPr>
          <p:cNvPr id="9" name="Text 5"/>
          <p:cNvSpPr/>
          <p:nvPr/>
        </p:nvSpPr>
        <p:spPr>
          <a:xfrm>
            <a:off x="1106924" y="6705124"/>
            <a:ext cx="1627465" cy="331113"/>
          </a:xfrm>
          <a:prstGeom prst="rect">
            <a:avLst/>
          </a:prstGeom>
          <a:noFill/>
          <a:ln/>
        </p:spPr>
        <p:txBody>
          <a:bodyPr wrap="none" rtlCol="0" anchor="t"/>
          <a:lstStyle/>
          <a:p>
            <a:pPr marL="0" indent="0" algn="l">
              <a:lnSpc>
                <a:spcPts val="2608"/>
              </a:lnSpc>
              <a:buNone/>
            </a:pPr>
            <a:r>
              <a:rPr lang="en-US" sz="1863" b="1" dirty="0">
                <a:solidFill>
                  <a:srgbClr val="E5E0DF"/>
                </a:solidFill>
                <a:latin typeface="Roboto" pitchFamily="34" charset="0"/>
                <a:ea typeface="Roboto" pitchFamily="34" charset="-122"/>
                <a:cs typeface="Roboto" pitchFamily="34" charset="-120"/>
              </a:rPr>
              <a:t>by Appaji Yadla</a:t>
            </a:r>
            <a:endParaRPr lang="en-US" sz="1863"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838"/>
          </a:xfrm>
          <a:prstGeom prst="rect">
            <a:avLst/>
          </a:prstGeom>
          <a:solidFill>
            <a:srgbClr val="050505"/>
          </a:solidFill>
          <a:ln/>
        </p:spPr>
      </p:sp>
      <p:sp>
        <p:nvSpPr>
          <p:cNvPr id="4" name="Text 2"/>
          <p:cNvSpPr/>
          <p:nvPr/>
        </p:nvSpPr>
        <p:spPr>
          <a:xfrm>
            <a:off x="1266887" y="362857"/>
            <a:ext cx="6292511" cy="785025"/>
          </a:xfrm>
          <a:prstGeom prst="rect">
            <a:avLst/>
          </a:prstGeom>
          <a:noFill/>
          <a:ln/>
        </p:spPr>
        <p:txBody>
          <a:bodyPr wrap="none" rtlCol="0" anchor="t"/>
          <a:lstStyle/>
          <a:p>
            <a:pPr marL="0" indent="0">
              <a:lnSpc>
                <a:spcPts val="4809"/>
              </a:lnSpc>
              <a:buNone/>
            </a:pPr>
            <a:r>
              <a:rPr lang="en-US" sz="3847" b="1" dirty="0">
                <a:solidFill>
                  <a:srgbClr val="F2F2F3"/>
                </a:solidFill>
                <a:latin typeface="Poppins" pitchFamily="34" charset="0"/>
                <a:ea typeface="Poppins" pitchFamily="34" charset="-122"/>
                <a:cs typeface="Poppins" pitchFamily="34" charset="-120"/>
              </a:rPr>
              <a:t>Project Objectives</a:t>
            </a:r>
            <a:endParaRPr lang="en-US" sz="3847" b="1" dirty="0"/>
          </a:p>
        </p:txBody>
      </p:sp>
      <p:sp>
        <p:nvSpPr>
          <p:cNvPr id="5" name="Shape 3"/>
          <p:cNvSpPr/>
          <p:nvPr/>
        </p:nvSpPr>
        <p:spPr>
          <a:xfrm>
            <a:off x="961373" y="1691283"/>
            <a:ext cx="439579" cy="439579"/>
          </a:xfrm>
          <a:prstGeom prst="roundRect">
            <a:avLst>
              <a:gd name="adj" fmla="val 20005"/>
            </a:avLst>
          </a:prstGeom>
          <a:solidFill>
            <a:srgbClr val="3D3D42"/>
          </a:solidFill>
          <a:ln w="7620">
            <a:solidFill>
              <a:srgbClr val="56565B"/>
            </a:solidFill>
            <a:prstDash val="solid"/>
          </a:ln>
        </p:spPr>
      </p:sp>
      <p:sp>
        <p:nvSpPr>
          <p:cNvPr id="6" name="Text 4"/>
          <p:cNvSpPr/>
          <p:nvPr/>
        </p:nvSpPr>
        <p:spPr>
          <a:xfrm>
            <a:off x="1138300" y="1727835"/>
            <a:ext cx="85606" cy="366355"/>
          </a:xfrm>
          <a:prstGeom prst="rect">
            <a:avLst/>
          </a:prstGeom>
          <a:noFill/>
          <a:ln/>
        </p:spPr>
        <p:txBody>
          <a:bodyPr wrap="none" rtlCol="0" anchor="t"/>
          <a:lstStyle/>
          <a:p>
            <a:pPr marL="0" indent="0" algn="ctr">
              <a:lnSpc>
                <a:spcPts val="2885"/>
              </a:lnSpc>
              <a:buNone/>
            </a:pPr>
            <a:r>
              <a:rPr lang="en-US" sz="2308" dirty="0">
                <a:solidFill>
                  <a:srgbClr val="E5E0DF"/>
                </a:solidFill>
                <a:latin typeface="Poppins" pitchFamily="34" charset="0"/>
                <a:ea typeface="Poppins" pitchFamily="34" charset="-122"/>
                <a:cs typeface="Poppins" pitchFamily="34" charset="-120"/>
              </a:rPr>
              <a:t>1</a:t>
            </a:r>
            <a:endParaRPr lang="en-US" sz="2308" dirty="0"/>
          </a:p>
        </p:txBody>
      </p:sp>
      <p:sp>
        <p:nvSpPr>
          <p:cNvPr id="7" name="Text 5"/>
          <p:cNvSpPr/>
          <p:nvPr/>
        </p:nvSpPr>
        <p:spPr>
          <a:xfrm>
            <a:off x="1596333" y="1758434"/>
            <a:ext cx="3908584" cy="610791"/>
          </a:xfrm>
          <a:prstGeom prst="rect">
            <a:avLst/>
          </a:prstGeom>
          <a:noFill/>
          <a:ln/>
        </p:spPr>
        <p:txBody>
          <a:bodyPr wrap="square" rtlCol="0" anchor="t"/>
          <a:lstStyle/>
          <a:p>
            <a:pPr marL="0" indent="0">
              <a:lnSpc>
                <a:spcPts val="2404"/>
              </a:lnSpc>
              <a:buNone/>
            </a:pPr>
            <a:r>
              <a:rPr lang="en-US" sz="1923" b="1" dirty="0">
                <a:solidFill>
                  <a:srgbClr val="E5E0DF"/>
                </a:solidFill>
                <a:latin typeface="Poppins" pitchFamily="34" charset="0"/>
                <a:ea typeface="Poppins" pitchFamily="34" charset="-122"/>
                <a:cs typeface="Poppins" pitchFamily="34" charset="-120"/>
              </a:rPr>
              <a:t>Explore Data Handling Methodologies</a:t>
            </a:r>
            <a:endParaRPr lang="en-US" sz="1923" b="1" dirty="0"/>
          </a:p>
        </p:txBody>
      </p:sp>
      <p:sp>
        <p:nvSpPr>
          <p:cNvPr id="8" name="Text 6"/>
          <p:cNvSpPr/>
          <p:nvPr/>
        </p:nvSpPr>
        <p:spPr>
          <a:xfrm>
            <a:off x="1596333" y="2486382"/>
            <a:ext cx="5181838" cy="1875234"/>
          </a:xfrm>
          <a:prstGeom prst="rect">
            <a:avLst/>
          </a:prstGeom>
          <a:noFill/>
          <a:ln/>
        </p:spPr>
        <p:txBody>
          <a:bodyPr wrap="square" rtlCol="0" anchor="t"/>
          <a:lstStyle/>
          <a:p>
            <a:pPr marL="0" indent="0">
              <a:lnSpc>
                <a:spcPts val="2462"/>
              </a:lnSpc>
              <a:buNone/>
            </a:pPr>
            <a:r>
              <a:rPr lang="en-US" dirty="0">
                <a:solidFill>
                  <a:srgbClr val="E5E0DF"/>
                </a:solidFill>
                <a:latin typeface="Roboto" pitchFamily="34" charset="0"/>
                <a:ea typeface="Roboto" pitchFamily="34" charset="-122"/>
                <a:cs typeface="Roboto" pitchFamily="34" charset="-120"/>
              </a:rPr>
              <a:t>We aim to conduct a thorough investigation into the various data handling methodologies, including preprocessing techniques and feature engineering, to enhance the accuracy and reliability of our predictive models.</a:t>
            </a:r>
            <a:endParaRPr lang="en-US" dirty="0"/>
          </a:p>
        </p:txBody>
      </p:sp>
      <p:sp>
        <p:nvSpPr>
          <p:cNvPr id="9" name="Shape 7"/>
          <p:cNvSpPr/>
          <p:nvPr/>
        </p:nvSpPr>
        <p:spPr>
          <a:xfrm>
            <a:off x="8182192" y="1691283"/>
            <a:ext cx="439579" cy="439579"/>
          </a:xfrm>
          <a:prstGeom prst="roundRect">
            <a:avLst>
              <a:gd name="adj" fmla="val 20005"/>
            </a:avLst>
          </a:prstGeom>
          <a:solidFill>
            <a:srgbClr val="3D3D42"/>
          </a:solidFill>
          <a:ln w="7620">
            <a:solidFill>
              <a:srgbClr val="56565B"/>
            </a:solidFill>
            <a:prstDash val="solid"/>
          </a:ln>
        </p:spPr>
      </p:sp>
      <p:sp>
        <p:nvSpPr>
          <p:cNvPr id="10" name="Text 8"/>
          <p:cNvSpPr/>
          <p:nvPr/>
        </p:nvSpPr>
        <p:spPr>
          <a:xfrm>
            <a:off x="8318162" y="1727835"/>
            <a:ext cx="167640" cy="366355"/>
          </a:xfrm>
          <a:prstGeom prst="rect">
            <a:avLst/>
          </a:prstGeom>
          <a:noFill/>
          <a:ln/>
        </p:spPr>
        <p:txBody>
          <a:bodyPr wrap="none" rtlCol="0" anchor="t"/>
          <a:lstStyle/>
          <a:p>
            <a:pPr marL="0" indent="0" algn="ctr">
              <a:lnSpc>
                <a:spcPts val="2885"/>
              </a:lnSpc>
              <a:buNone/>
            </a:pPr>
            <a:r>
              <a:rPr lang="en-US" sz="2308" dirty="0">
                <a:solidFill>
                  <a:srgbClr val="E5E0DF"/>
                </a:solidFill>
                <a:latin typeface="Poppins" pitchFamily="34" charset="0"/>
                <a:ea typeface="Poppins" pitchFamily="34" charset="-122"/>
                <a:cs typeface="Poppins" pitchFamily="34" charset="-120"/>
              </a:rPr>
              <a:t>2</a:t>
            </a:r>
            <a:endParaRPr lang="en-US" sz="2308" dirty="0"/>
          </a:p>
        </p:txBody>
      </p:sp>
      <p:sp>
        <p:nvSpPr>
          <p:cNvPr id="11" name="Text 9"/>
          <p:cNvSpPr/>
          <p:nvPr/>
        </p:nvSpPr>
        <p:spPr>
          <a:xfrm>
            <a:off x="8817153" y="1758434"/>
            <a:ext cx="3908584" cy="610791"/>
          </a:xfrm>
          <a:prstGeom prst="rect">
            <a:avLst/>
          </a:prstGeom>
          <a:noFill/>
          <a:ln/>
        </p:spPr>
        <p:txBody>
          <a:bodyPr wrap="square" rtlCol="0" anchor="t"/>
          <a:lstStyle/>
          <a:p>
            <a:pPr marL="0" indent="0">
              <a:lnSpc>
                <a:spcPts val="2404"/>
              </a:lnSpc>
              <a:buNone/>
            </a:pPr>
            <a:r>
              <a:rPr lang="en-US" sz="1923" b="1" dirty="0">
                <a:solidFill>
                  <a:srgbClr val="E5E0DF"/>
                </a:solidFill>
                <a:latin typeface="Poppins" pitchFamily="34" charset="0"/>
                <a:ea typeface="Poppins" pitchFamily="34" charset="-122"/>
                <a:cs typeface="Poppins" pitchFamily="34" charset="-120"/>
              </a:rPr>
              <a:t>Enhance Decision-Making in Data Science</a:t>
            </a:r>
            <a:endParaRPr lang="en-US" sz="1923" b="1" dirty="0"/>
          </a:p>
        </p:txBody>
      </p:sp>
      <p:sp>
        <p:nvSpPr>
          <p:cNvPr id="12" name="Text 10"/>
          <p:cNvSpPr/>
          <p:nvPr/>
        </p:nvSpPr>
        <p:spPr>
          <a:xfrm>
            <a:off x="8817153" y="2486382"/>
            <a:ext cx="4840790" cy="1875234"/>
          </a:xfrm>
          <a:prstGeom prst="rect">
            <a:avLst/>
          </a:prstGeom>
          <a:noFill/>
          <a:ln/>
        </p:spPr>
        <p:txBody>
          <a:bodyPr wrap="square" rtlCol="0" anchor="t"/>
          <a:lstStyle/>
          <a:p>
            <a:pPr marL="0" indent="0">
              <a:lnSpc>
                <a:spcPts val="2462"/>
              </a:lnSpc>
              <a:buNone/>
            </a:pPr>
            <a:r>
              <a:rPr lang="en-US" dirty="0">
                <a:solidFill>
                  <a:srgbClr val="E5E0DF"/>
                </a:solidFill>
                <a:latin typeface="Roboto" pitchFamily="34" charset="0"/>
                <a:ea typeface="Roboto" pitchFamily="34" charset="-122"/>
                <a:cs typeface="Roboto" pitchFamily="34" charset="-120"/>
              </a:rPr>
              <a:t>By exploring various evaluation techniques and feature selection methods, we will empower participants to make informed decisions and improve the performance of their predictive models, ultimately driving impactful outcomes.</a:t>
            </a:r>
            <a:endParaRPr lang="en-US" dirty="0"/>
          </a:p>
        </p:txBody>
      </p:sp>
      <p:sp>
        <p:nvSpPr>
          <p:cNvPr id="13" name="Shape 11"/>
          <p:cNvSpPr/>
          <p:nvPr/>
        </p:nvSpPr>
        <p:spPr>
          <a:xfrm>
            <a:off x="961373" y="4709636"/>
            <a:ext cx="439579" cy="439579"/>
          </a:xfrm>
          <a:prstGeom prst="roundRect">
            <a:avLst>
              <a:gd name="adj" fmla="val 20005"/>
            </a:avLst>
          </a:prstGeom>
          <a:solidFill>
            <a:srgbClr val="3D3D42"/>
          </a:solidFill>
          <a:ln w="7620">
            <a:solidFill>
              <a:srgbClr val="56565B"/>
            </a:solidFill>
            <a:prstDash val="solid"/>
          </a:ln>
        </p:spPr>
      </p:sp>
      <p:sp>
        <p:nvSpPr>
          <p:cNvPr id="14" name="Text 12"/>
          <p:cNvSpPr/>
          <p:nvPr/>
        </p:nvSpPr>
        <p:spPr>
          <a:xfrm>
            <a:off x="1095437" y="4746188"/>
            <a:ext cx="171450" cy="366355"/>
          </a:xfrm>
          <a:prstGeom prst="rect">
            <a:avLst/>
          </a:prstGeom>
          <a:noFill/>
          <a:ln/>
        </p:spPr>
        <p:txBody>
          <a:bodyPr wrap="none" rtlCol="0" anchor="t"/>
          <a:lstStyle/>
          <a:p>
            <a:pPr marL="0" indent="0" algn="ctr">
              <a:lnSpc>
                <a:spcPts val="2885"/>
              </a:lnSpc>
              <a:buNone/>
            </a:pPr>
            <a:r>
              <a:rPr lang="en-US" sz="2308" dirty="0">
                <a:solidFill>
                  <a:srgbClr val="E5E0DF"/>
                </a:solidFill>
                <a:latin typeface="Poppins" pitchFamily="34" charset="0"/>
                <a:ea typeface="Poppins" pitchFamily="34" charset="-122"/>
                <a:cs typeface="Poppins" pitchFamily="34" charset="-120"/>
              </a:rPr>
              <a:t>3</a:t>
            </a:r>
            <a:endParaRPr lang="en-US" sz="2308" dirty="0"/>
          </a:p>
        </p:txBody>
      </p:sp>
      <p:sp>
        <p:nvSpPr>
          <p:cNvPr id="15" name="Text 13"/>
          <p:cNvSpPr/>
          <p:nvPr/>
        </p:nvSpPr>
        <p:spPr>
          <a:xfrm>
            <a:off x="1596333" y="4776788"/>
            <a:ext cx="3908584" cy="610791"/>
          </a:xfrm>
          <a:prstGeom prst="rect">
            <a:avLst/>
          </a:prstGeom>
          <a:noFill/>
          <a:ln/>
        </p:spPr>
        <p:txBody>
          <a:bodyPr wrap="square" rtlCol="0" anchor="t"/>
          <a:lstStyle/>
          <a:p>
            <a:pPr marL="0" indent="0">
              <a:lnSpc>
                <a:spcPts val="2404"/>
              </a:lnSpc>
              <a:buNone/>
            </a:pPr>
            <a:r>
              <a:rPr lang="en-US" sz="1923" b="1" dirty="0">
                <a:solidFill>
                  <a:srgbClr val="E5E0DF"/>
                </a:solidFill>
                <a:latin typeface="Poppins" pitchFamily="34" charset="0"/>
                <a:ea typeface="Poppins" pitchFamily="34" charset="-122"/>
                <a:cs typeface="Poppins" pitchFamily="34" charset="-120"/>
              </a:rPr>
              <a:t>Understand Model Interpretability</a:t>
            </a:r>
            <a:endParaRPr lang="en-US" sz="1923" b="1" dirty="0"/>
          </a:p>
        </p:txBody>
      </p:sp>
      <p:sp>
        <p:nvSpPr>
          <p:cNvPr id="16" name="Text 14"/>
          <p:cNvSpPr/>
          <p:nvPr/>
        </p:nvSpPr>
        <p:spPr>
          <a:xfrm>
            <a:off x="1596333" y="5589774"/>
            <a:ext cx="5283438" cy="1999746"/>
          </a:xfrm>
          <a:prstGeom prst="rect">
            <a:avLst/>
          </a:prstGeom>
          <a:noFill/>
          <a:ln/>
        </p:spPr>
        <p:txBody>
          <a:bodyPr wrap="square" rtlCol="0" anchor="t"/>
          <a:lstStyle/>
          <a:p>
            <a:pPr marL="0" indent="0">
              <a:lnSpc>
                <a:spcPts val="2462"/>
              </a:lnSpc>
              <a:buNone/>
            </a:pPr>
            <a:r>
              <a:rPr lang="en-US" dirty="0">
                <a:solidFill>
                  <a:srgbClr val="E5E0DF"/>
                </a:solidFill>
                <a:latin typeface="Roboto" pitchFamily="34" charset="0"/>
                <a:ea typeface="Roboto" pitchFamily="34" charset="-122"/>
                <a:cs typeface="Roboto" pitchFamily="34" charset="-120"/>
              </a:rPr>
              <a:t>We will delve into techniques like feature importance analysis to enhance the interpretability of our models, enabling stakeholders to gain deeper insights and make more informed decisions based on the underlying patterns and relationships within the data.</a:t>
            </a:r>
            <a:endParaRPr lang="en-US" dirty="0"/>
          </a:p>
        </p:txBody>
      </p:sp>
      <p:sp>
        <p:nvSpPr>
          <p:cNvPr id="17" name="Shape 15"/>
          <p:cNvSpPr/>
          <p:nvPr/>
        </p:nvSpPr>
        <p:spPr>
          <a:xfrm>
            <a:off x="8196706" y="4709636"/>
            <a:ext cx="439579" cy="439579"/>
          </a:xfrm>
          <a:prstGeom prst="roundRect">
            <a:avLst>
              <a:gd name="adj" fmla="val 20005"/>
            </a:avLst>
          </a:prstGeom>
          <a:solidFill>
            <a:srgbClr val="3D3D42"/>
          </a:solidFill>
          <a:ln w="7620">
            <a:solidFill>
              <a:srgbClr val="56565B"/>
            </a:solidFill>
            <a:prstDash val="solid"/>
          </a:ln>
        </p:spPr>
      </p:sp>
      <p:sp>
        <p:nvSpPr>
          <p:cNvPr id="18" name="Text 16"/>
          <p:cNvSpPr/>
          <p:nvPr/>
        </p:nvSpPr>
        <p:spPr>
          <a:xfrm>
            <a:off x="8312090" y="4746188"/>
            <a:ext cx="179665" cy="366355"/>
          </a:xfrm>
          <a:prstGeom prst="rect">
            <a:avLst/>
          </a:prstGeom>
          <a:noFill/>
          <a:ln/>
        </p:spPr>
        <p:txBody>
          <a:bodyPr wrap="none" rtlCol="0" anchor="t"/>
          <a:lstStyle/>
          <a:p>
            <a:pPr marL="0" indent="0" algn="ctr">
              <a:lnSpc>
                <a:spcPts val="2885"/>
              </a:lnSpc>
              <a:buNone/>
            </a:pPr>
            <a:r>
              <a:rPr lang="en-US" sz="2308" dirty="0">
                <a:solidFill>
                  <a:srgbClr val="E5E0DF"/>
                </a:solidFill>
                <a:latin typeface="Poppins" pitchFamily="34" charset="0"/>
                <a:ea typeface="Poppins" pitchFamily="34" charset="-122"/>
                <a:cs typeface="Poppins" pitchFamily="34" charset="-120"/>
              </a:rPr>
              <a:t>4</a:t>
            </a:r>
            <a:endParaRPr lang="en-US" sz="2308" dirty="0"/>
          </a:p>
        </p:txBody>
      </p:sp>
      <p:sp>
        <p:nvSpPr>
          <p:cNvPr id="19" name="Text 17"/>
          <p:cNvSpPr/>
          <p:nvPr/>
        </p:nvSpPr>
        <p:spPr>
          <a:xfrm>
            <a:off x="8817153" y="4776788"/>
            <a:ext cx="3429595" cy="305395"/>
          </a:xfrm>
          <a:prstGeom prst="rect">
            <a:avLst/>
          </a:prstGeom>
          <a:noFill/>
          <a:ln/>
        </p:spPr>
        <p:txBody>
          <a:bodyPr wrap="none" rtlCol="0" anchor="t"/>
          <a:lstStyle/>
          <a:p>
            <a:pPr marL="0" indent="0">
              <a:lnSpc>
                <a:spcPts val="2404"/>
              </a:lnSpc>
              <a:buNone/>
            </a:pPr>
            <a:r>
              <a:rPr lang="en-US" sz="1923" b="1" dirty="0">
                <a:solidFill>
                  <a:srgbClr val="E5E0DF"/>
                </a:solidFill>
                <a:latin typeface="Poppins" pitchFamily="34" charset="0"/>
                <a:ea typeface="Poppins" pitchFamily="34" charset="-122"/>
                <a:cs typeface="Poppins" pitchFamily="34" charset="-120"/>
              </a:rPr>
              <a:t>Selecting the target variable</a:t>
            </a:r>
            <a:endParaRPr lang="en-US" sz="1923" b="1" dirty="0"/>
          </a:p>
        </p:txBody>
      </p:sp>
      <p:sp>
        <p:nvSpPr>
          <p:cNvPr id="20" name="Text 18"/>
          <p:cNvSpPr/>
          <p:nvPr/>
        </p:nvSpPr>
        <p:spPr>
          <a:xfrm>
            <a:off x="8817153" y="5199340"/>
            <a:ext cx="4376344" cy="1250156"/>
          </a:xfrm>
          <a:prstGeom prst="rect">
            <a:avLst/>
          </a:prstGeom>
          <a:noFill/>
          <a:ln/>
        </p:spPr>
        <p:txBody>
          <a:bodyPr wrap="square" rtlCol="0" anchor="t"/>
          <a:lstStyle/>
          <a:p>
            <a:pPr marL="0" indent="0">
              <a:lnSpc>
                <a:spcPts val="2462"/>
              </a:lnSpc>
              <a:buNone/>
            </a:pPr>
            <a:r>
              <a:rPr lang="en-US" dirty="0">
                <a:solidFill>
                  <a:srgbClr val="E5E0DF"/>
                </a:solidFill>
                <a:latin typeface="Roboto" pitchFamily="34" charset="0"/>
                <a:ea typeface="Roboto" pitchFamily="34" charset="-122"/>
                <a:cs typeface="Roboto" pitchFamily="34" charset="-120"/>
              </a:rPr>
              <a:t>As part of our project, we have the freedom to select our target variable. We have chosen "Bene_Avg_Risk_Scre" as our target variable for this analysis.</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838"/>
          </a:xfrm>
          <a:prstGeom prst="rect">
            <a:avLst/>
          </a:prstGeom>
          <a:solidFill>
            <a:srgbClr val="050505"/>
          </a:solidFill>
          <a:ln/>
        </p:spPr>
      </p:sp>
      <p:sp>
        <p:nvSpPr>
          <p:cNvPr id="4" name="Text 2"/>
          <p:cNvSpPr/>
          <p:nvPr/>
        </p:nvSpPr>
        <p:spPr>
          <a:xfrm>
            <a:off x="1266887" y="619932"/>
            <a:ext cx="9116977" cy="1611823"/>
          </a:xfrm>
          <a:prstGeom prst="rect">
            <a:avLst/>
          </a:prstGeom>
          <a:noFill/>
          <a:ln/>
        </p:spPr>
        <p:txBody>
          <a:bodyPr wrap="none" rtlCol="0" anchor="t"/>
          <a:lstStyle/>
          <a:p>
            <a:pPr>
              <a:lnSpc>
                <a:spcPts val="4809"/>
              </a:lnSpc>
            </a:pPr>
            <a:r>
              <a:rPr lang="en-US" sz="3847" b="1" dirty="0" smtClean="0">
                <a:solidFill>
                  <a:srgbClr val="F2F2F3"/>
                </a:solidFill>
                <a:latin typeface="Poppins" pitchFamily="34" charset="0"/>
                <a:ea typeface="Poppins" pitchFamily="34" charset="-122"/>
                <a:cs typeface="Poppins" pitchFamily="34" charset="-120"/>
              </a:rPr>
              <a:t>Understanding T</a:t>
            </a:r>
            <a:r>
              <a:rPr lang="en-US" sz="3847" b="1" dirty="0" smtClean="0">
                <a:solidFill>
                  <a:srgbClr val="F2F2F3"/>
                </a:solidFill>
                <a:latin typeface="Poppins" pitchFamily="34" charset="0"/>
                <a:ea typeface="Poppins" pitchFamily="34" charset="-122"/>
                <a:cs typeface="Poppins" pitchFamily="34" charset="-120"/>
              </a:rPr>
              <a:t>arget Variable</a:t>
            </a:r>
          </a:p>
          <a:p>
            <a:pPr>
              <a:lnSpc>
                <a:spcPts val="4809"/>
              </a:lnSpc>
            </a:pPr>
            <a:r>
              <a:rPr lang="en-US" sz="2400" b="1" dirty="0" err="1" smtClean="0">
                <a:solidFill>
                  <a:srgbClr val="F2F2F3"/>
                </a:solidFill>
                <a:latin typeface="Poppins" pitchFamily="34" charset="0"/>
                <a:ea typeface="Poppins" pitchFamily="34" charset="-122"/>
                <a:cs typeface="Poppins" pitchFamily="34" charset="-120"/>
              </a:rPr>
              <a:t>Bene_Avg_Risk_Scre</a:t>
            </a:r>
            <a:endParaRPr lang="en-US" sz="2400" b="1" dirty="0"/>
          </a:p>
        </p:txBody>
      </p:sp>
      <p:sp>
        <p:nvSpPr>
          <p:cNvPr id="21" name="Text 3"/>
          <p:cNvSpPr/>
          <p:nvPr/>
        </p:nvSpPr>
        <p:spPr>
          <a:xfrm>
            <a:off x="1499362" y="2231755"/>
            <a:ext cx="10651310" cy="3487119"/>
          </a:xfrm>
          <a:prstGeom prst="rect">
            <a:avLst/>
          </a:prstGeom>
          <a:noFill/>
          <a:ln/>
        </p:spPr>
        <p:txBody>
          <a:bodyPr wrap="square" rtlCol="0" anchor="t"/>
          <a:lstStyle/>
          <a:p>
            <a:pPr>
              <a:lnSpc>
                <a:spcPts val="2799"/>
              </a:lnSpc>
            </a:pPr>
            <a:r>
              <a:rPr lang="en-US" sz="2000" b="1" dirty="0" smtClean="0">
                <a:solidFill>
                  <a:srgbClr val="E5E0DF"/>
                </a:solidFill>
                <a:latin typeface="Roboto" pitchFamily="34" charset="0"/>
                <a:ea typeface="Roboto" pitchFamily="34" charset="-122"/>
                <a:cs typeface="Roboto" pitchFamily="34" charset="-120"/>
              </a:rPr>
              <a:t>Hierarchical </a:t>
            </a:r>
            <a:r>
              <a:rPr lang="en-US" sz="2000" b="1" dirty="0" smtClean="0">
                <a:solidFill>
                  <a:srgbClr val="E5E0DF"/>
                </a:solidFill>
                <a:latin typeface="Roboto" pitchFamily="34" charset="0"/>
                <a:ea typeface="Roboto" pitchFamily="34" charset="-122"/>
                <a:cs typeface="Roboto" pitchFamily="34" charset="-120"/>
              </a:rPr>
              <a:t>Condition Category (HCC) Risk Score:</a:t>
            </a:r>
            <a:r>
              <a:rPr lang="en-US" sz="2000" dirty="0" smtClean="0">
                <a:solidFill>
                  <a:srgbClr val="E5E0DF"/>
                </a:solidFill>
                <a:latin typeface="Roboto" pitchFamily="34" charset="0"/>
                <a:ea typeface="Roboto" pitchFamily="34" charset="-122"/>
                <a:cs typeface="Roboto" pitchFamily="34" charset="-120"/>
              </a:rPr>
              <a:t> HCC risk scores are calculated based on the presence and severity of specific medical conditions diagnosed in individuals. These conditions are categorized into hierarchical groups, and each category is assigned a weight reflecting its impact on healthcare costs. By summing the weights of all conditions present in an individual, a risk score is generated, which serves as an estimate of their expected healthcare expenditure.</a:t>
            </a:r>
            <a:endParaRPr lang="en-US" sz="20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1103087" y="553045"/>
            <a:ext cx="3555999" cy="628055"/>
          </a:xfrm>
          <a:prstGeom prst="rect">
            <a:avLst/>
          </a:prstGeom>
          <a:noFill/>
          <a:ln/>
        </p:spPr>
        <p:txBody>
          <a:bodyPr wrap="none" rtlCol="0" anchor="t"/>
          <a:lstStyle/>
          <a:p>
            <a:pPr marL="0" indent="0">
              <a:lnSpc>
                <a:spcPts val="4945"/>
              </a:lnSpc>
              <a:buNone/>
            </a:pPr>
            <a:r>
              <a:rPr lang="en-US" sz="3956" b="1" dirty="0">
                <a:solidFill>
                  <a:srgbClr val="F2F2F3"/>
                </a:solidFill>
                <a:latin typeface="Poppins" pitchFamily="34" charset="0"/>
                <a:ea typeface="Poppins" pitchFamily="34" charset="-122"/>
                <a:cs typeface="Poppins" pitchFamily="34" charset="-120"/>
              </a:rPr>
              <a:t>Workflow</a:t>
            </a:r>
            <a:endParaRPr lang="en-US" sz="3956" b="1" dirty="0"/>
          </a:p>
        </p:txBody>
      </p:sp>
      <p:sp>
        <p:nvSpPr>
          <p:cNvPr id="5" name="Shape 3"/>
          <p:cNvSpPr/>
          <p:nvPr/>
        </p:nvSpPr>
        <p:spPr>
          <a:xfrm>
            <a:off x="7295198" y="1583055"/>
            <a:ext cx="40124" cy="6093500"/>
          </a:xfrm>
          <a:prstGeom prst="roundRect">
            <a:avLst>
              <a:gd name="adj" fmla="val 225408"/>
            </a:avLst>
          </a:prstGeom>
          <a:solidFill>
            <a:srgbClr val="56565B"/>
          </a:solidFill>
          <a:ln/>
        </p:spPr>
      </p:sp>
      <p:sp>
        <p:nvSpPr>
          <p:cNvPr id="6" name="Shape 4"/>
          <p:cNvSpPr/>
          <p:nvPr/>
        </p:nvSpPr>
        <p:spPr>
          <a:xfrm>
            <a:off x="6385679" y="1946017"/>
            <a:ext cx="703421" cy="40124"/>
          </a:xfrm>
          <a:prstGeom prst="roundRect">
            <a:avLst>
              <a:gd name="adj" fmla="val 225408"/>
            </a:avLst>
          </a:prstGeom>
          <a:solidFill>
            <a:srgbClr val="56565B"/>
          </a:solidFill>
          <a:ln/>
        </p:spPr>
      </p:sp>
      <p:sp>
        <p:nvSpPr>
          <p:cNvPr id="7" name="Shape 5"/>
          <p:cNvSpPr/>
          <p:nvPr/>
        </p:nvSpPr>
        <p:spPr>
          <a:xfrm>
            <a:off x="7089100" y="1740098"/>
            <a:ext cx="452199" cy="452199"/>
          </a:xfrm>
          <a:prstGeom prst="roundRect">
            <a:avLst>
              <a:gd name="adj" fmla="val 20001"/>
            </a:avLst>
          </a:prstGeom>
          <a:solidFill>
            <a:srgbClr val="3D3D42"/>
          </a:solidFill>
          <a:ln w="7620">
            <a:solidFill>
              <a:srgbClr val="56565B"/>
            </a:solidFill>
            <a:prstDash val="solid"/>
          </a:ln>
        </p:spPr>
      </p:sp>
      <p:sp>
        <p:nvSpPr>
          <p:cNvPr id="8" name="Text 6"/>
          <p:cNvSpPr/>
          <p:nvPr/>
        </p:nvSpPr>
        <p:spPr>
          <a:xfrm>
            <a:off x="7271147" y="1777722"/>
            <a:ext cx="88106" cy="376833"/>
          </a:xfrm>
          <a:prstGeom prst="rect">
            <a:avLst/>
          </a:prstGeom>
          <a:noFill/>
          <a:ln/>
        </p:spPr>
        <p:txBody>
          <a:bodyPr wrap="none" rtlCol="0" anchor="t"/>
          <a:lstStyle/>
          <a:p>
            <a:pPr marL="0" indent="0" algn="ctr">
              <a:lnSpc>
                <a:spcPts val="2967"/>
              </a:lnSpc>
              <a:buNone/>
            </a:pPr>
            <a:r>
              <a:rPr lang="en-US" sz="2374" dirty="0">
                <a:solidFill>
                  <a:srgbClr val="E5E0DF"/>
                </a:solidFill>
                <a:latin typeface="Poppins" pitchFamily="34" charset="0"/>
                <a:ea typeface="Poppins" pitchFamily="34" charset="-122"/>
                <a:cs typeface="Poppins" pitchFamily="34" charset="-120"/>
              </a:rPr>
              <a:t>1</a:t>
            </a:r>
            <a:endParaRPr lang="en-US" sz="2374" dirty="0"/>
          </a:p>
        </p:txBody>
      </p:sp>
      <p:sp>
        <p:nvSpPr>
          <p:cNvPr id="9" name="Text 7"/>
          <p:cNvSpPr/>
          <p:nvPr/>
        </p:nvSpPr>
        <p:spPr>
          <a:xfrm>
            <a:off x="3697605" y="1784033"/>
            <a:ext cx="2512219" cy="313968"/>
          </a:xfrm>
          <a:prstGeom prst="rect">
            <a:avLst/>
          </a:prstGeom>
          <a:noFill/>
          <a:ln/>
        </p:spPr>
        <p:txBody>
          <a:bodyPr wrap="none" rtlCol="0" anchor="t"/>
          <a:lstStyle/>
          <a:p>
            <a:pPr marL="0" indent="0" algn="r">
              <a:lnSpc>
                <a:spcPts val="2473"/>
              </a:lnSpc>
              <a:buNone/>
            </a:pPr>
            <a:r>
              <a:rPr lang="en-US" sz="1978" b="1" dirty="0">
                <a:solidFill>
                  <a:srgbClr val="E5E0DF"/>
                </a:solidFill>
                <a:latin typeface="Poppins" pitchFamily="34" charset="0"/>
                <a:ea typeface="Poppins" pitchFamily="34" charset="-122"/>
                <a:cs typeface="Poppins" pitchFamily="34" charset="-120"/>
              </a:rPr>
              <a:t>Preparation</a:t>
            </a:r>
            <a:endParaRPr lang="en-US" sz="1978" b="1" dirty="0"/>
          </a:p>
        </p:txBody>
      </p:sp>
      <p:sp>
        <p:nvSpPr>
          <p:cNvPr id="10" name="Text 8"/>
          <p:cNvSpPr/>
          <p:nvPr/>
        </p:nvSpPr>
        <p:spPr>
          <a:xfrm>
            <a:off x="1814286" y="2218492"/>
            <a:ext cx="4395537" cy="1285875"/>
          </a:xfrm>
          <a:prstGeom prst="rect">
            <a:avLst/>
          </a:prstGeom>
          <a:noFill/>
          <a:ln/>
        </p:spPr>
        <p:txBody>
          <a:bodyPr wrap="square" rtlCol="0" anchor="t"/>
          <a:lstStyle/>
          <a:p>
            <a:pPr marL="0" indent="0" algn="r">
              <a:lnSpc>
                <a:spcPts val="2532"/>
              </a:lnSpc>
              <a:buNone/>
            </a:pPr>
            <a:r>
              <a:rPr lang="en-US" sz="1583" dirty="0">
                <a:solidFill>
                  <a:srgbClr val="E5E0DF"/>
                </a:solidFill>
                <a:latin typeface="Roboto" pitchFamily="34" charset="0"/>
                <a:ea typeface="Roboto" pitchFamily="34" charset="-122"/>
                <a:cs typeface="Roboto" pitchFamily="34" charset="-120"/>
              </a:rPr>
              <a:t>We will kick off the project by preparing an overview report that outlines our project progression strategies, ensuring a clear roadmap for the entire endeavor.</a:t>
            </a:r>
            <a:endParaRPr lang="en-US" sz="1583" dirty="0"/>
          </a:p>
        </p:txBody>
      </p:sp>
      <p:sp>
        <p:nvSpPr>
          <p:cNvPr id="11" name="Shape 9"/>
          <p:cNvSpPr/>
          <p:nvPr/>
        </p:nvSpPr>
        <p:spPr>
          <a:xfrm>
            <a:off x="7541300" y="2950905"/>
            <a:ext cx="703421" cy="40124"/>
          </a:xfrm>
          <a:prstGeom prst="roundRect">
            <a:avLst>
              <a:gd name="adj" fmla="val 225408"/>
            </a:avLst>
          </a:prstGeom>
          <a:solidFill>
            <a:srgbClr val="56565B"/>
          </a:solidFill>
          <a:ln/>
        </p:spPr>
      </p:sp>
      <p:sp>
        <p:nvSpPr>
          <p:cNvPr id="12" name="Shape 10"/>
          <p:cNvSpPr/>
          <p:nvPr/>
        </p:nvSpPr>
        <p:spPr>
          <a:xfrm>
            <a:off x="7089100" y="2744986"/>
            <a:ext cx="452199" cy="452199"/>
          </a:xfrm>
          <a:prstGeom prst="roundRect">
            <a:avLst>
              <a:gd name="adj" fmla="val 20001"/>
            </a:avLst>
          </a:prstGeom>
          <a:solidFill>
            <a:srgbClr val="3D3D42"/>
          </a:solidFill>
          <a:ln w="7620">
            <a:solidFill>
              <a:srgbClr val="56565B"/>
            </a:solidFill>
            <a:prstDash val="solid"/>
          </a:ln>
        </p:spPr>
      </p:sp>
      <p:sp>
        <p:nvSpPr>
          <p:cNvPr id="13" name="Text 11"/>
          <p:cNvSpPr/>
          <p:nvPr/>
        </p:nvSpPr>
        <p:spPr>
          <a:xfrm>
            <a:off x="7228999" y="2782610"/>
            <a:ext cx="172403" cy="376833"/>
          </a:xfrm>
          <a:prstGeom prst="rect">
            <a:avLst/>
          </a:prstGeom>
          <a:noFill/>
          <a:ln/>
        </p:spPr>
        <p:txBody>
          <a:bodyPr wrap="none" rtlCol="0" anchor="t"/>
          <a:lstStyle/>
          <a:p>
            <a:pPr marL="0" indent="0" algn="ctr">
              <a:lnSpc>
                <a:spcPts val="2967"/>
              </a:lnSpc>
              <a:buNone/>
            </a:pPr>
            <a:r>
              <a:rPr lang="en-US" sz="2374" dirty="0">
                <a:solidFill>
                  <a:srgbClr val="E5E0DF"/>
                </a:solidFill>
                <a:latin typeface="Poppins" pitchFamily="34" charset="0"/>
                <a:ea typeface="Poppins" pitchFamily="34" charset="-122"/>
                <a:cs typeface="Poppins" pitchFamily="34" charset="-120"/>
              </a:rPr>
              <a:t>2</a:t>
            </a:r>
            <a:endParaRPr lang="en-US" sz="2374" dirty="0"/>
          </a:p>
        </p:txBody>
      </p:sp>
      <p:sp>
        <p:nvSpPr>
          <p:cNvPr id="14" name="Text 12"/>
          <p:cNvSpPr/>
          <p:nvPr/>
        </p:nvSpPr>
        <p:spPr>
          <a:xfrm>
            <a:off x="8420576" y="2788920"/>
            <a:ext cx="3112175" cy="313968"/>
          </a:xfrm>
          <a:prstGeom prst="rect">
            <a:avLst/>
          </a:prstGeom>
          <a:noFill/>
          <a:ln/>
        </p:spPr>
        <p:txBody>
          <a:bodyPr wrap="none" rtlCol="0" anchor="t"/>
          <a:lstStyle/>
          <a:p>
            <a:pPr marL="0" indent="0" algn="l">
              <a:lnSpc>
                <a:spcPts val="2473"/>
              </a:lnSpc>
              <a:buNone/>
            </a:pPr>
            <a:r>
              <a:rPr lang="en-US" sz="1978" b="1" dirty="0">
                <a:solidFill>
                  <a:srgbClr val="E5E0DF"/>
                </a:solidFill>
                <a:latin typeface="Poppins" pitchFamily="34" charset="0"/>
                <a:ea typeface="Poppins" pitchFamily="34" charset="-122"/>
                <a:cs typeface="Poppins" pitchFamily="34" charset="-120"/>
              </a:rPr>
              <a:t>Exploratory Data Analysis</a:t>
            </a:r>
            <a:endParaRPr lang="en-US" sz="1978" b="1" dirty="0"/>
          </a:p>
        </p:txBody>
      </p:sp>
      <p:sp>
        <p:nvSpPr>
          <p:cNvPr id="15" name="Text 13"/>
          <p:cNvSpPr/>
          <p:nvPr/>
        </p:nvSpPr>
        <p:spPr>
          <a:xfrm>
            <a:off x="8420575" y="3223379"/>
            <a:ext cx="4337481" cy="1607344"/>
          </a:xfrm>
          <a:prstGeom prst="rect">
            <a:avLst/>
          </a:prstGeom>
          <a:noFill/>
          <a:ln/>
        </p:spPr>
        <p:txBody>
          <a:bodyPr wrap="square" rtlCol="0" anchor="t"/>
          <a:lstStyle/>
          <a:p>
            <a:pPr marL="0" indent="0" algn="l">
              <a:lnSpc>
                <a:spcPts val="2532"/>
              </a:lnSpc>
              <a:buNone/>
            </a:pPr>
            <a:r>
              <a:rPr lang="en-US" sz="1583" dirty="0">
                <a:solidFill>
                  <a:srgbClr val="E5E0DF"/>
                </a:solidFill>
                <a:latin typeface="Roboto" pitchFamily="34" charset="0"/>
                <a:ea typeface="Roboto" pitchFamily="34" charset="-122"/>
                <a:cs typeface="Roboto" pitchFamily="34" charset="-120"/>
              </a:rPr>
              <a:t>Our team will dedicate three days to conducting a thorough Exploratory Data Analysis (EDA), uncovering the underlying patterns, trends, and relationships within the dataset.</a:t>
            </a:r>
            <a:endParaRPr lang="en-US" sz="1583" dirty="0"/>
          </a:p>
        </p:txBody>
      </p:sp>
      <p:sp>
        <p:nvSpPr>
          <p:cNvPr id="16" name="Shape 14"/>
          <p:cNvSpPr/>
          <p:nvPr/>
        </p:nvSpPr>
        <p:spPr>
          <a:xfrm>
            <a:off x="6385679" y="4273213"/>
            <a:ext cx="703421" cy="40124"/>
          </a:xfrm>
          <a:prstGeom prst="roundRect">
            <a:avLst>
              <a:gd name="adj" fmla="val 225408"/>
            </a:avLst>
          </a:prstGeom>
          <a:solidFill>
            <a:srgbClr val="56565B"/>
          </a:solidFill>
          <a:ln/>
        </p:spPr>
      </p:sp>
      <p:sp>
        <p:nvSpPr>
          <p:cNvPr id="17" name="Shape 15"/>
          <p:cNvSpPr/>
          <p:nvPr/>
        </p:nvSpPr>
        <p:spPr>
          <a:xfrm>
            <a:off x="7089100" y="4067294"/>
            <a:ext cx="452199" cy="452199"/>
          </a:xfrm>
          <a:prstGeom prst="roundRect">
            <a:avLst>
              <a:gd name="adj" fmla="val 20001"/>
            </a:avLst>
          </a:prstGeom>
          <a:solidFill>
            <a:srgbClr val="3D3D42"/>
          </a:solidFill>
          <a:ln w="7620">
            <a:solidFill>
              <a:srgbClr val="56565B"/>
            </a:solidFill>
            <a:prstDash val="solid"/>
          </a:ln>
        </p:spPr>
      </p:sp>
      <p:sp>
        <p:nvSpPr>
          <p:cNvPr id="18" name="Text 16"/>
          <p:cNvSpPr/>
          <p:nvPr/>
        </p:nvSpPr>
        <p:spPr>
          <a:xfrm>
            <a:off x="7226975" y="4104918"/>
            <a:ext cx="176332" cy="376833"/>
          </a:xfrm>
          <a:prstGeom prst="rect">
            <a:avLst/>
          </a:prstGeom>
          <a:noFill/>
          <a:ln/>
        </p:spPr>
        <p:txBody>
          <a:bodyPr wrap="none" rtlCol="0" anchor="t"/>
          <a:lstStyle/>
          <a:p>
            <a:pPr marL="0" indent="0" algn="ctr">
              <a:lnSpc>
                <a:spcPts val="2967"/>
              </a:lnSpc>
              <a:buNone/>
            </a:pPr>
            <a:r>
              <a:rPr lang="en-US" sz="2374" dirty="0">
                <a:solidFill>
                  <a:srgbClr val="E5E0DF"/>
                </a:solidFill>
                <a:latin typeface="Poppins" pitchFamily="34" charset="0"/>
                <a:ea typeface="Poppins" pitchFamily="34" charset="-122"/>
                <a:cs typeface="Poppins" pitchFamily="34" charset="-120"/>
              </a:rPr>
              <a:t>3</a:t>
            </a:r>
            <a:endParaRPr lang="en-US" sz="2374" dirty="0"/>
          </a:p>
        </p:txBody>
      </p:sp>
      <p:sp>
        <p:nvSpPr>
          <p:cNvPr id="19" name="Text 17"/>
          <p:cNvSpPr/>
          <p:nvPr/>
        </p:nvSpPr>
        <p:spPr>
          <a:xfrm>
            <a:off x="2605207" y="4111228"/>
            <a:ext cx="3604617" cy="313968"/>
          </a:xfrm>
          <a:prstGeom prst="rect">
            <a:avLst/>
          </a:prstGeom>
          <a:noFill/>
          <a:ln/>
        </p:spPr>
        <p:txBody>
          <a:bodyPr wrap="none" rtlCol="0" anchor="t"/>
          <a:lstStyle/>
          <a:p>
            <a:pPr marL="0" indent="0" algn="r">
              <a:lnSpc>
                <a:spcPts val="2473"/>
              </a:lnSpc>
              <a:buNone/>
            </a:pPr>
            <a:r>
              <a:rPr lang="en-US" sz="1978" b="1" dirty="0">
                <a:solidFill>
                  <a:srgbClr val="E5E0DF"/>
                </a:solidFill>
                <a:latin typeface="Poppins" pitchFamily="34" charset="0"/>
                <a:ea typeface="Poppins" pitchFamily="34" charset="-122"/>
                <a:cs typeface="Poppins" pitchFamily="34" charset="-120"/>
              </a:rPr>
              <a:t>Machine Learning Algorithms</a:t>
            </a:r>
            <a:endParaRPr lang="en-US" sz="1978" b="1" dirty="0"/>
          </a:p>
        </p:txBody>
      </p:sp>
      <p:sp>
        <p:nvSpPr>
          <p:cNvPr id="20" name="Text 18"/>
          <p:cNvSpPr/>
          <p:nvPr/>
        </p:nvSpPr>
        <p:spPr>
          <a:xfrm>
            <a:off x="1553030" y="4545687"/>
            <a:ext cx="4656794" cy="1607344"/>
          </a:xfrm>
          <a:prstGeom prst="rect">
            <a:avLst/>
          </a:prstGeom>
          <a:noFill/>
          <a:ln/>
        </p:spPr>
        <p:txBody>
          <a:bodyPr wrap="square" rtlCol="0" anchor="t"/>
          <a:lstStyle/>
          <a:p>
            <a:pPr marL="0" indent="0" algn="r">
              <a:lnSpc>
                <a:spcPts val="2532"/>
              </a:lnSpc>
              <a:buNone/>
            </a:pPr>
            <a:r>
              <a:rPr lang="en-US" sz="1583" dirty="0">
                <a:solidFill>
                  <a:srgbClr val="E5E0DF"/>
                </a:solidFill>
                <a:latin typeface="Roboto" pitchFamily="34" charset="0"/>
                <a:ea typeface="Roboto" pitchFamily="34" charset="-122"/>
                <a:cs typeface="Roboto" pitchFamily="34" charset="-120"/>
              </a:rPr>
              <a:t>Over the next two days, we will build and compare various Machine Learning (ML) algorithms, evaluating their performance and suitability for our predictive modeling objectives.</a:t>
            </a:r>
            <a:endParaRPr lang="en-US" sz="1583" dirty="0"/>
          </a:p>
        </p:txBody>
      </p:sp>
      <p:sp>
        <p:nvSpPr>
          <p:cNvPr id="21" name="Shape 19"/>
          <p:cNvSpPr/>
          <p:nvPr/>
        </p:nvSpPr>
        <p:spPr>
          <a:xfrm>
            <a:off x="7541300" y="5595640"/>
            <a:ext cx="703421" cy="40124"/>
          </a:xfrm>
          <a:prstGeom prst="roundRect">
            <a:avLst>
              <a:gd name="adj" fmla="val 225408"/>
            </a:avLst>
          </a:prstGeom>
          <a:solidFill>
            <a:srgbClr val="56565B"/>
          </a:solidFill>
          <a:ln/>
        </p:spPr>
      </p:sp>
      <p:sp>
        <p:nvSpPr>
          <p:cNvPr id="22" name="Shape 20"/>
          <p:cNvSpPr/>
          <p:nvPr/>
        </p:nvSpPr>
        <p:spPr>
          <a:xfrm>
            <a:off x="7089100" y="5389721"/>
            <a:ext cx="452199" cy="452199"/>
          </a:xfrm>
          <a:prstGeom prst="roundRect">
            <a:avLst>
              <a:gd name="adj" fmla="val 20001"/>
            </a:avLst>
          </a:prstGeom>
          <a:solidFill>
            <a:srgbClr val="3D3D42"/>
          </a:solidFill>
          <a:ln w="7620">
            <a:solidFill>
              <a:srgbClr val="56565B"/>
            </a:solidFill>
            <a:prstDash val="solid"/>
          </a:ln>
        </p:spPr>
      </p:sp>
      <p:sp>
        <p:nvSpPr>
          <p:cNvPr id="23" name="Text 21"/>
          <p:cNvSpPr/>
          <p:nvPr/>
        </p:nvSpPr>
        <p:spPr>
          <a:xfrm>
            <a:off x="7222808" y="5427345"/>
            <a:ext cx="184785" cy="376833"/>
          </a:xfrm>
          <a:prstGeom prst="rect">
            <a:avLst/>
          </a:prstGeom>
          <a:noFill/>
          <a:ln/>
        </p:spPr>
        <p:txBody>
          <a:bodyPr wrap="none" rtlCol="0" anchor="t"/>
          <a:lstStyle/>
          <a:p>
            <a:pPr marL="0" indent="0" algn="ctr">
              <a:lnSpc>
                <a:spcPts val="2967"/>
              </a:lnSpc>
              <a:buNone/>
            </a:pPr>
            <a:r>
              <a:rPr lang="en-US" sz="2374" dirty="0">
                <a:solidFill>
                  <a:srgbClr val="E5E0DF"/>
                </a:solidFill>
                <a:latin typeface="Poppins" pitchFamily="34" charset="0"/>
                <a:ea typeface="Poppins" pitchFamily="34" charset="-122"/>
                <a:cs typeface="Poppins" pitchFamily="34" charset="-120"/>
              </a:rPr>
              <a:t>4</a:t>
            </a:r>
            <a:endParaRPr lang="en-US" sz="2374" dirty="0"/>
          </a:p>
        </p:txBody>
      </p:sp>
      <p:sp>
        <p:nvSpPr>
          <p:cNvPr id="24" name="Text 22"/>
          <p:cNvSpPr/>
          <p:nvPr/>
        </p:nvSpPr>
        <p:spPr>
          <a:xfrm>
            <a:off x="8420576" y="5433655"/>
            <a:ext cx="2917150" cy="313968"/>
          </a:xfrm>
          <a:prstGeom prst="rect">
            <a:avLst/>
          </a:prstGeom>
          <a:noFill/>
          <a:ln/>
        </p:spPr>
        <p:txBody>
          <a:bodyPr wrap="none" rtlCol="0" anchor="t"/>
          <a:lstStyle/>
          <a:p>
            <a:pPr marL="0" indent="0" algn="l">
              <a:lnSpc>
                <a:spcPts val="2473"/>
              </a:lnSpc>
              <a:buNone/>
            </a:pPr>
            <a:r>
              <a:rPr lang="en-US" sz="1978" b="1" dirty="0">
                <a:solidFill>
                  <a:srgbClr val="E5E0DF"/>
                </a:solidFill>
                <a:latin typeface="Poppins" pitchFamily="34" charset="0"/>
                <a:ea typeface="Poppins" pitchFamily="34" charset="-122"/>
                <a:cs typeface="Poppins" pitchFamily="34" charset="-120"/>
              </a:rPr>
              <a:t>Artificial Neural Network</a:t>
            </a:r>
            <a:endParaRPr lang="en-US" sz="1978" b="1" dirty="0"/>
          </a:p>
        </p:txBody>
      </p:sp>
      <p:sp>
        <p:nvSpPr>
          <p:cNvPr id="25" name="Text 23"/>
          <p:cNvSpPr/>
          <p:nvPr/>
        </p:nvSpPr>
        <p:spPr>
          <a:xfrm>
            <a:off x="8420576" y="5868114"/>
            <a:ext cx="5005138" cy="1607344"/>
          </a:xfrm>
          <a:prstGeom prst="rect">
            <a:avLst/>
          </a:prstGeom>
          <a:noFill/>
          <a:ln/>
        </p:spPr>
        <p:txBody>
          <a:bodyPr wrap="square" rtlCol="0" anchor="t"/>
          <a:lstStyle/>
          <a:p>
            <a:pPr marL="0" indent="0" algn="l">
              <a:lnSpc>
                <a:spcPts val="2532"/>
              </a:lnSpc>
              <a:buNone/>
            </a:pPr>
            <a:r>
              <a:rPr lang="en-US" sz="1583" dirty="0">
                <a:solidFill>
                  <a:srgbClr val="E5E0DF"/>
                </a:solidFill>
                <a:latin typeface="Roboto" pitchFamily="34" charset="0"/>
                <a:ea typeface="Roboto" pitchFamily="34" charset="-122"/>
                <a:cs typeface="Roboto" pitchFamily="34" charset="-120"/>
              </a:rPr>
              <a:t>Finally, we will construct an Artificial Neural Network (ANN) model within the last two days, leveraging its powerful capabilities to enhance the accuracy and reliability of our predictive insights.</a:t>
            </a:r>
            <a:endParaRPr lang="en-US" sz="1583"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984108" y="910352"/>
            <a:ext cx="11972476" cy="832961"/>
          </a:xfrm>
          <a:prstGeom prst="rect">
            <a:avLst/>
          </a:prstGeom>
          <a:noFill/>
          <a:ln/>
        </p:spPr>
        <p:txBody>
          <a:bodyPr wrap="square" rtlCol="0" anchor="t"/>
          <a:lstStyle/>
          <a:p>
            <a:pPr marL="0" indent="0">
              <a:lnSpc>
                <a:spcPts val="3281"/>
              </a:lnSpc>
              <a:buNone/>
            </a:pPr>
            <a:r>
              <a:rPr lang="en-US" sz="3800" dirty="0">
                <a:solidFill>
                  <a:srgbClr val="F2F2F3"/>
                </a:solidFill>
                <a:latin typeface="Poppins" pitchFamily="34" charset="0"/>
                <a:ea typeface="Poppins" pitchFamily="34" charset="-122"/>
                <a:cs typeface="Poppins" pitchFamily="34" charset="-120"/>
              </a:rPr>
              <a:t>Overview of Medicare Beneficiaries and Providers Data Ecosystem</a:t>
            </a:r>
            <a:endParaRPr lang="en-US" sz="3800" dirty="0"/>
          </a:p>
        </p:txBody>
      </p:sp>
      <p:sp>
        <p:nvSpPr>
          <p:cNvPr id="5" name="Text 3"/>
          <p:cNvSpPr/>
          <p:nvPr/>
        </p:nvSpPr>
        <p:spPr>
          <a:xfrm>
            <a:off x="1542057" y="2507893"/>
            <a:ext cx="2777490" cy="347186"/>
          </a:xfrm>
          <a:prstGeom prst="rect">
            <a:avLst/>
          </a:prstGeom>
          <a:noFill/>
          <a:ln/>
        </p:spPr>
        <p:txBody>
          <a:bodyPr wrap="none" rtlCol="0" anchor="t"/>
          <a:lstStyle/>
          <a:p>
            <a:pPr marL="0" indent="0">
              <a:lnSpc>
                <a:spcPts val="2734"/>
              </a:lnSpc>
              <a:buNone/>
            </a:pPr>
            <a:r>
              <a:rPr lang="en-US" sz="2187" b="1" dirty="0">
                <a:solidFill>
                  <a:srgbClr val="F2F2F3"/>
                </a:solidFill>
                <a:latin typeface="Poppins" pitchFamily="34" charset="0"/>
                <a:ea typeface="Poppins" pitchFamily="34" charset="-122"/>
                <a:cs typeface="Poppins" pitchFamily="34" charset="-120"/>
              </a:rPr>
              <a:t>Beneficiaries</a:t>
            </a:r>
            <a:endParaRPr lang="en-US" sz="2187" b="1" dirty="0"/>
          </a:p>
        </p:txBody>
      </p:sp>
      <p:sp>
        <p:nvSpPr>
          <p:cNvPr id="6" name="Text 4"/>
          <p:cNvSpPr/>
          <p:nvPr/>
        </p:nvSpPr>
        <p:spPr>
          <a:xfrm>
            <a:off x="1542057" y="3077249"/>
            <a:ext cx="5006221" cy="1421606"/>
          </a:xfrm>
          <a:prstGeom prst="rect">
            <a:avLst/>
          </a:prstGeom>
          <a:noFill/>
          <a:ln/>
        </p:spPr>
        <p:txBody>
          <a:bodyPr wrap="square" rtlCol="0" anchor="t"/>
          <a:lstStyle/>
          <a:p>
            <a:pPr marL="0" indent="0">
              <a:lnSpc>
                <a:spcPts val="2799"/>
              </a:lnSpc>
              <a:buNone/>
            </a:pPr>
            <a:r>
              <a:rPr lang="en-US" dirty="0">
                <a:solidFill>
                  <a:srgbClr val="E5E0DF"/>
                </a:solidFill>
                <a:latin typeface="Roboto" pitchFamily="34" charset="0"/>
                <a:ea typeface="Roboto" pitchFamily="34" charset="-122"/>
                <a:cs typeface="Roboto" pitchFamily="34" charset="-120"/>
              </a:rPr>
              <a:t>Medicare enrollees who receive healthcare services covered by the Medicare program. They are the recipients of medical care and services provided by healthcare professionals.</a:t>
            </a:r>
            <a:endParaRPr lang="en-US" dirty="0"/>
          </a:p>
        </p:txBody>
      </p:sp>
      <p:sp>
        <p:nvSpPr>
          <p:cNvPr id="7" name="Text 5"/>
          <p:cNvSpPr/>
          <p:nvPr/>
        </p:nvSpPr>
        <p:spPr>
          <a:xfrm>
            <a:off x="7686794" y="2507893"/>
            <a:ext cx="2777490" cy="347186"/>
          </a:xfrm>
          <a:prstGeom prst="rect">
            <a:avLst/>
          </a:prstGeom>
          <a:noFill/>
          <a:ln/>
        </p:spPr>
        <p:txBody>
          <a:bodyPr wrap="none" rtlCol="0" anchor="t"/>
          <a:lstStyle/>
          <a:p>
            <a:pPr marL="0" indent="0">
              <a:lnSpc>
                <a:spcPts val="2734"/>
              </a:lnSpc>
              <a:buNone/>
            </a:pPr>
            <a:r>
              <a:rPr lang="en-US" sz="2187" b="1" dirty="0">
                <a:solidFill>
                  <a:srgbClr val="F2F2F3"/>
                </a:solidFill>
                <a:latin typeface="Poppins" pitchFamily="34" charset="0"/>
                <a:ea typeface="Poppins" pitchFamily="34" charset="-122"/>
                <a:cs typeface="Poppins" pitchFamily="34" charset="-120"/>
              </a:rPr>
              <a:t>Providers</a:t>
            </a:r>
            <a:endParaRPr lang="en-US" sz="2187" b="1" dirty="0"/>
          </a:p>
        </p:txBody>
      </p:sp>
      <p:sp>
        <p:nvSpPr>
          <p:cNvPr id="8" name="Text 6"/>
          <p:cNvSpPr/>
          <p:nvPr/>
        </p:nvSpPr>
        <p:spPr>
          <a:xfrm>
            <a:off x="7686794" y="3077249"/>
            <a:ext cx="5006221" cy="1421606"/>
          </a:xfrm>
          <a:prstGeom prst="rect">
            <a:avLst/>
          </a:prstGeom>
          <a:noFill/>
          <a:ln/>
        </p:spPr>
        <p:txBody>
          <a:bodyPr wrap="square" rtlCol="0" anchor="t"/>
          <a:lstStyle/>
          <a:p>
            <a:pPr marL="0" indent="0">
              <a:lnSpc>
                <a:spcPts val="2799"/>
              </a:lnSpc>
              <a:buNone/>
            </a:pPr>
            <a:r>
              <a:rPr lang="en-US" dirty="0">
                <a:solidFill>
                  <a:srgbClr val="E5E0DF"/>
                </a:solidFill>
                <a:latin typeface="Roboto" pitchFamily="34" charset="0"/>
                <a:ea typeface="Roboto" pitchFamily="34" charset="-122"/>
                <a:cs typeface="Roboto" pitchFamily="34" charset="-120"/>
              </a:rPr>
              <a:t>Healthcare professionals who deliver medical services to Medicare beneficiaries. This includes doctors, specialists, therapists, and other practitioners involved in patient care.</a:t>
            </a:r>
            <a:endParaRPr lang="en-US" dirty="0"/>
          </a:p>
        </p:txBody>
      </p:sp>
      <p:sp>
        <p:nvSpPr>
          <p:cNvPr id="9" name="Text 7"/>
          <p:cNvSpPr/>
          <p:nvPr/>
        </p:nvSpPr>
        <p:spPr>
          <a:xfrm>
            <a:off x="1697037" y="5156002"/>
            <a:ext cx="2931795" cy="347186"/>
          </a:xfrm>
          <a:prstGeom prst="rect">
            <a:avLst/>
          </a:prstGeom>
          <a:noFill/>
          <a:ln/>
        </p:spPr>
        <p:txBody>
          <a:bodyPr wrap="none" rtlCol="0" anchor="t"/>
          <a:lstStyle/>
          <a:p>
            <a:pPr marL="0" indent="0">
              <a:lnSpc>
                <a:spcPts val="2734"/>
              </a:lnSpc>
              <a:buNone/>
            </a:pPr>
            <a:r>
              <a:rPr lang="en-US" sz="2187" b="1" dirty="0">
                <a:solidFill>
                  <a:srgbClr val="F2F2F3"/>
                </a:solidFill>
                <a:latin typeface="Poppins" pitchFamily="34" charset="0"/>
                <a:ea typeface="Poppins" pitchFamily="34" charset="-122"/>
                <a:cs typeface="Poppins" pitchFamily="34" charset="-120"/>
              </a:rPr>
              <a:t>How the System Runs</a:t>
            </a:r>
            <a:endParaRPr lang="en-US" sz="2187" b="1" dirty="0"/>
          </a:p>
        </p:txBody>
      </p:sp>
      <p:sp>
        <p:nvSpPr>
          <p:cNvPr id="10" name="Text 8"/>
          <p:cNvSpPr/>
          <p:nvPr/>
        </p:nvSpPr>
        <p:spPr>
          <a:xfrm>
            <a:off x="1697037" y="5836444"/>
            <a:ext cx="10995978" cy="1066205"/>
          </a:xfrm>
          <a:prstGeom prst="rect">
            <a:avLst/>
          </a:prstGeom>
          <a:noFill/>
          <a:ln/>
        </p:spPr>
        <p:txBody>
          <a:bodyPr wrap="square" rtlCol="0" anchor="t"/>
          <a:lstStyle/>
          <a:p>
            <a:pPr marL="0" indent="0">
              <a:lnSpc>
                <a:spcPts val="2799"/>
              </a:lnSpc>
              <a:buNone/>
            </a:pPr>
            <a:r>
              <a:rPr lang="en-US" dirty="0">
                <a:solidFill>
                  <a:srgbClr val="E5E0DF"/>
                </a:solidFill>
                <a:latin typeface="Roboto" pitchFamily="34" charset="0"/>
                <a:ea typeface="Roboto" pitchFamily="34" charset="-122"/>
                <a:cs typeface="Roboto" pitchFamily="34" charset="-120"/>
              </a:rPr>
              <a:t>The CMS administrative claims data contains information on services rendered to Medicare beneficiaries by healthcare providers. This data is collected and processed to generate insights into utilization patterns, payment amounts, and other metrics related to healthcare delivery and reimbursement.</a:t>
            </a: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52698"/>
          </a:xfrm>
          <a:prstGeom prst="rect">
            <a:avLst/>
          </a:prstGeom>
          <a:solidFill>
            <a:srgbClr val="050505"/>
          </a:solidFill>
          <a:ln/>
        </p:spPr>
      </p:sp>
      <p:sp>
        <p:nvSpPr>
          <p:cNvPr id="4" name="Text 2"/>
          <p:cNvSpPr/>
          <p:nvPr/>
        </p:nvSpPr>
        <p:spPr>
          <a:xfrm>
            <a:off x="1097002" y="531733"/>
            <a:ext cx="5351740" cy="604242"/>
          </a:xfrm>
          <a:prstGeom prst="rect">
            <a:avLst/>
          </a:prstGeom>
          <a:noFill/>
          <a:ln/>
        </p:spPr>
        <p:txBody>
          <a:bodyPr wrap="none" rtlCol="0" anchor="t"/>
          <a:lstStyle/>
          <a:p>
            <a:pPr marL="0" indent="0">
              <a:lnSpc>
                <a:spcPts val="4758"/>
              </a:lnSpc>
              <a:buNone/>
            </a:pPr>
            <a:r>
              <a:rPr lang="en-US" sz="3807" dirty="0">
                <a:solidFill>
                  <a:srgbClr val="F2F2F3"/>
                </a:solidFill>
                <a:latin typeface="Poppins" pitchFamily="34" charset="0"/>
                <a:ea typeface="Poppins" pitchFamily="34" charset="-122"/>
                <a:cs typeface="Poppins" pitchFamily="34" charset="-120"/>
              </a:rPr>
              <a:t>Finding Missing Values</a:t>
            </a:r>
            <a:endParaRPr lang="en-US" sz="3807" dirty="0"/>
          </a:p>
        </p:txBody>
      </p:sp>
      <p:sp>
        <p:nvSpPr>
          <p:cNvPr id="5" name="Shape 3"/>
          <p:cNvSpPr/>
          <p:nvPr/>
        </p:nvSpPr>
        <p:spPr>
          <a:xfrm>
            <a:off x="2722602" y="1643539"/>
            <a:ext cx="4356616" cy="5023723"/>
          </a:xfrm>
          <a:prstGeom prst="roundRect">
            <a:avLst>
              <a:gd name="adj" fmla="val 1997"/>
            </a:avLst>
          </a:prstGeom>
          <a:noFill/>
          <a:ln w="7620">
            <a:solidFill>
              <a:srgbClr val="FFFFFF">
                <a:alpha val="24000"/>
              </a:srgbClr>
            </a:solidFill>
            <a:prstDash val="solid"/>
          </a:ln>
        </p:spPr>
      </p:sp>
      <p:sp>
        <p:nvSpPr>
          <p:cNvPr id="6" name="Shape 4"/>
          <p:cNvSpPr/>
          <p:nvPr/>
        </p:nvSpPr>
        <p:spPr>
          <a:xfrm>
            <a:off x="2730222" y="1651159"/>
            <a:ext cx="4341376" cy="556498"/>
          </a:xfrm>
          <a:prstGeom prst="rect">
            <a:avLst/>
          </a:prstGeom>
          <a:solidFill>
            <a:srgbClr val="FFFFFF">
              <a:alpha val="4000"/>
            </a:srgbClr>
          </a:solidFill>
          <a:ln/>
        </p:spPr>
      </p:sp>
      <p:sp>
        <p:nvSpPr>
          <p:cNvPr id="7" name="Text 5"/>
          <p:cNvSpPr/>
          <p:nvPr/>
        </p:nvSpPr>
        <p:spPr>
          <a:xfrm>
            <a:off x="2923699" y="1774746"/>
            <a:ext cx="2002869"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Variable</a:t>
            </a:r>
            <a:endParaRPr lang="en-US" sz="1523" dirty="0"/>
          </a:p>
        </p:txBody>
      </p:sp>
      <p:sp>
        <p:nvSpPr>
          <p:cNvPr id="8" name="Text 6"/>
          <p:cNvSpPr/>
          <p:nvPr/>
        </p:nvSpPr>
        <p:spPr>
          <a:xfrm>
            <a:off x="5320903" y="1774746"/>
            <a:ext cx="1557338"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Missing Values</a:t>
            </a:r>
            <a:endParaRPr lang="en-US" sz="1523" dirty="0"/>
          </a:p>
        </p:txBody>
      </p:sp>
      <p:sp>
        <p:nvSpPr>
          <p:cNvPr id="9" name="Shape 7"/>
          <p:cNvSpPr/>
          <p:nvPr/>
        </p:nvSpPr>
        <p:spPr>
          <a:xfrm>
            <a:off x="2730222" y="2207657"/>
            <a:ext cx="4341376" cy="556498"/>
          </a:xfrm>
          <a:prstGeom prst="rect">
            <a:avLst/>
          </a:prstGeom>
          <a:solidFill>
            <a:srgbClr val="000000">
              <a:alpha val="4000"/>
            </a:srgbClr>
          </a:solidFill>
          <a:ln/>
        </p:spPr>
      </p:sp>
      <p:sp>
        <p:nvSpPr>
          <p:cNvPr id="10" name="Text 8"/>
          <p:cNvSpPr/>
          <p:nvPr/>
        </p:nvSpPr>
        <p:spPr>
          <a:xfrm>
            <a:off x="2923699" y="2331244"/>
            <a:ext cx="2002869"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Bene_CC_AF_Pct</a:t>
            </a:r>
            <a:endParaRPr lang="en-US" sz="1523" dirty="0"/>
          </a:p>
        </p:txBody>
      </p:sp>
      <p:sp>
        <p:nvSpPr>
          <p:cNvPr id="11" name="Text 9"/>
          <p:cNvSpPr/>
          <p:nvPr/>
        </p:nvSpPr>
        <p:spPr>
          <a:xfrm>
            <a:off x="5320903" y="2331244"/>
            <a:ext cx="1557338"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391,632</a:t>
            </a:r>
            <a:endParaRPr lang="en-US" sz="1523" dirty="0"/>
          </a:p>
        </p:txBody>
      </p:sp>
      <p:sp>
        <p:nvSpPr>
          <p:cNvPr id="12" name="Shape 10"/>
          <p:cNvSpPr/>
          <p:nvPr/>
        </p:nvSpPr>
        <p:spPr>
          <a:xfrm>
            <a:off x="2730222" y="2764155"/>
            <a:ext cx="4341376" cy="556498"/>
          </a:xfrm>
          <a:prstGeom prst="rect">
            <a:avLst/>
          </a:prstGeom>
          <a:solidFill>
            <a:srgbClr val="FFFFFF">
              <a:alpha val="4000"/>
            </a:srgbClr>
          </a:solidFill>
          <a:ln/>
        </p:spPr>
      </p:sp>
      <p:sp>
        <p:nvSpPr>
          <p:cNvPr id="13" name="Text 11"/>
          <p:cNvSpPr/>
          <p:nvPr/>
        </p:nvSpPr>
        <p:spPr>
          <a:xfrm>
            <a:off x="2923699" y="2887742"/>
            <a:ext cx="2002869"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Bene_CC_Alzhmr_Pct</a:t>
            </a:r>
            <a:endParaRPr lang="en-US" sz="1523" dirty="0"/>
          </a:p>
        </p:txBody>
      </p:sp>
      <p:sp>
        <p:nvSpPr>
          <p:cNvPr id="14" name="Text 12"/>
          <p:cNvSpPr/>
          <p:nvPr/>
        </p:nvSpPr>
        <p:spPr>
          <a:xfrm>
            <a:off x="5320903" y="2887742"/>
            <a:ext cx="1557338"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399,844</a:t>
            </a:r>
            <a:endParaRPr lang="en-US" sz="1523" dirty="0"/>
          </a:p>
        </p:txBody>
      </p:sp>
      <p:sp>
        <p:nvSpPr>
          <p:cNvPr id="15" name="Shape 13"/>
          <p:cNvSpPr/>
          <p:nvPr/>
        </p:nvSpPr>
        <p:spPr>
          <a:xfrm>
            <a:off x="2730222" y="3320653"/>
            <a:ext cx="4341376" cy="556498"/>
          </a:xfrm>
          <a:prstGeom prst="rect">
            <a:avLst/>
          </a:prstGeom>
          <a:solidFill>
            <a:srgbClr val="000000">
              <a:alpha val="4000"/>
            </a:srgbClr>
          </a:solidFill>
          <a:ln/>
        </p:spPr>
      </p:sp>
      <p:sp>
        <p:nvSpPr>
          <p:cNvPr id="16" name="Text 14"/>
          <p:cNvSpPr/>
          <p:nvPr/>
        </p:nvSpPr>
        <p:spPr>
          <a:xfrm>
            <a:off x="2923699" y="3444240"/>
            <a:ext cx="2002869"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Bene_CC_Asthma_Pct</a:t>
            </a:r>
            <a:endParaRPr lang="en-US" sz="1523" dirty="0"/>
          </a:p>
        </p:txBody>
      </p:sp>
      <p:sp>
        <p:nvSpPr>
          <p:cNvPr id="17" name="Text 15"/>
          <p:cNvSpPr/>
          <p:nvPr/>
        </p:nvSpPr>
        <p:spPr>
          <a:xfrm>
            <a:off x="5320903" y="3444240"/>
            <a:ext cx="1557338"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499,270</a:t>
            </a:r>
            <a:endParaRPr lang="en-US" sz="1523" dirty="0"/>
          </a:p>
        </p:txBody>
      </p:sp>
      <p:sp>
        <p:nvSpPr>
          <p:cNvPr id="18" name="Shape 16"/>
          <p:cNvSpPr/>
          <p:nvPr/>
        </p:nvSpPr>
        <p:spPr>
          <a:xfrm>
            <a:off x="2730222" y="3877151"/>
            <a:ext cx="4341376" cy="556498"/>
          </a:xfrm>
          <a:prstGeom prst="rect">
            <a:avLst/>
          </a:prstGeom>
          <a:solidFill>
            <a:srgbClr val="FFFFFF">
              <a:alpha val="4000"/>
            </a:srgbClr>
          </a:solidFill>
          <a:ln/>
        </p:spPr>
      </p:sp>
      <p:sp>
        <p:nvSpPr>
          <p:cNvPr id="19" name="Text 17"/>
          <p:cNvSpPr/>
          <p:nvPr/>
        </p:nvSpPr>
        <p:spPr>
          <a:xfrm>
            <a:off x="2923699" y="4000738"/>
            <a:ext cx="2002869"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Bene_CC_Cncr_Pct</a:t>
            </a:r>
            <a:endParaRPr lang="en-US" sz="1523" dirty="0"/>
          </a:p>
        </p:txBody>
      </p:sp>
      <p:sp>
        <p:nvSpPr>
          <p:cNvPr id="20" name="Text 18"/>
          <p:cNvSpPr/>
          <p:nvPr/>
        </p:nvSpPr>
        <p:spPr>
          <a:xfrm>
            <a:off x="5320903" y="4000738"/>
            <a:ext cx="1557338"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399,408</a:t>
            </a:r>
            <a:endParaRPr lang="en-US" sz="1523" dirty="0"/>
          </a:p>
        </p:txBody>
      </p:sp>
      <p:sp>
        <p:nvSpPr>
          <p:cNvPr id="21" name="Shape 19"/>
          <p:cNvSpPr/>
          <p:nvPr/>
        </p:nvSpPr>
        <p:spPr>
          <a:xfrm>
            <a:off x="2730222" y="4433649"/>
            <a:ext cx="4341376" cy="556498"/>
          </a:xfrm>
          <a:prstGeom prst="rect">
            <a:avLst/>
          </a:prstGeom>
          <a:solidFill>
            <a:srgbClr val="000000">
              <a:alpha val="4000"/>
            </a:srgbClr>
          </a:solidFill>
          <a:ln/>
        </p:spPr>
      </p:sp>
      <p:sp>
        <p:nvSpPr>
          <p:cNvPr id="22" name="Text 20"/>
          <p:cNvSpPr/>
          <p:nvPr/>
        </p:nvSpPr>
        <p:spPr>
          <a:xfrm>
            <a:off x="2923699" y="4557236"/>
            <a:ext cx="2002869"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Bene_CC_CHF_Pct</a:t>
            </a:r>
            <a:endParaRPr lang="en-US" sz="1523" dirty="0"/>
          </a:p>
        </p:txBody>
      </p:sp>
      <p:sp>
        <p:nvSpPr>
          <p:cNvPr id="23" name="Text 21"/>
          <p:cNvSpPr/>
          <p:nvPr/>
        </p:nvSpPr>
        <p:spPr>
          <a:xfrm>
            <a:off x="5320903" y="4557236"/>
            <a:ext cx="1557338"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304,360</a:t>
            </a:r>
            <a:endParaRPr lang="en-US" sz="1523" dirty="0"/>
          </a:p>
        </p:txBody>
      </p:sp>
      <p:sp>
        <p:nvSpPr>
          <p:cNvPr id="24" name="Shape 22"/>
          <p:cNvSpPr/>
          <p:nvPr/>
        </p:nvSpPr>
        <p:spPr>
          <a:xfrm>
            <a:off x="2730222" y="4990148"/>
            <a:ext cx="4341376" cy="556498"/>
          </a:xfrm>
          <a:prstGeom prst="rect">
            <a:avLst/>
          </a:prstGeom>
          <a:solidFill>
            <a:srgbClr val="FFFFFF">
              <a:alpha val="4000"/>
            </a:srgbClr>
          </a:solidFill>
          <a:ln/>
        </p:spPr>
      </p:sp>
      <p:sp>
        <p:nvSpPr>
          <p:cNvPr id="25" name="Text 23"/>
          <p:cNvSpPr/>
          <p:nvPr/>
        </p:nvSpPr>
        <p:spPr>
          <a:xfrm>
            <a:off x="2923699" y="5113734"/>
            <a:ext cx="2002869"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Bene_CC_CKD_Pct</a:t>
            </a:r>
            <a:endParaRPr lang="en-US" sz="1523" dirty="0"/>
          </a:p>
        </p:txBody>
      </p:sp>
      <p:sp>
        <p:nvSpPr>
          <p:cNvPr id="26" name="Text 24"/>
          <p:cNvSpPr/>
          <p:nvPr/>
        </p:nvSpPr>
        <p:spPr>
          <a:xfrm>
            <a:off x="5320903" y="5113734"/>
            <a:ext cx="1557338"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181,237</a:t>
            </a:r>
            <a:endParaRPr lang="en-US" sz="1523" dirty="0"/>
          </a:p>
        </p:txBody>
      </p:sp>
      <p:sp>
        <p:nvSpPr>
          <p:cNvPr id="27" name="Shape 25"/>
          <p:cNvSpPr/>
          <p:nvPr/>
        </p:nvSpPr>
        <p:spPr>
          <a:xfrm>
            <a:off x="2730222" y="5546646"/>
            <a:ext cx="4341376" cy="556498"/>
          </a:xfrm>
          <a:prstGeom prst="rect">
            <a:avLst/>
          </a:prstGeom>
          <a:solidFill>
            <a:srgbClr val="000000">
              <a:alpha val="4000"/>
            </a:srgbClr>
          </a:solidFill>
          <a:ln/>
        </p:spPr>
      </p:sp>
      <p:sp>
        <p:nvSpPr>
          <p:cNvPr id="28" name="Text 26"/>
          <p:cNvSpPr/>
          <p:nvPr/>
        </p:nvSpPr>
        <p:spPr>
          <a:xfrm>
            <a:off x="2923699" y="5670233"/>
            <a:ext cx="2002869"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Bene_CC_COPD_Pct</a:t>
            </a:r>
            <a:endParaRPr lang="en-US" sz="1523" dirty="0"/>
          </a:p>
        </p:txBody>
      </p:sp>
      <p:sp>
        <p:nvSpPr>
          <p:cNvPr id="29" name="Text 27"/>
          <p:cNvSpPr/>
          <p:nvPr/>
        </p:nvSpPr>
        <p:spPr>
          <a:xfrm>
            <a:off x="5320903" y="5670233"/>
            <a:ext cx="1557338"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363,331</a:t>
            </a:r>
            <a:endParaRPr lang="en-US" sz="1523" dirty="0"/>
          </a:p>
        </p:txBody>
      </p:sp>
      <p:sp>
        <p:nvSpPr>
          <p:cNvPr id="30" name="Shape 28"/>
          <p:cNvSpPr/>
          <p:nvPr/>
        </p:nvSpPr>
        <p:spPr>
          <a:xfrm>
            <a:off x="2730222" y="6103144"/>
            <a:ext cx="4341376" cy="556498"/>
          </a:xfrm>
          <a:prstGeom prst="rect">
            <a:avLst/>
          </a:prstGeom>
          <a:solidFill>
            <a:srgbClr val="FFFFFF">
              <a:alpha val="4000"/>
            </a:srgbClr>
          </a:solidFill>
          <a:ln/>
        </p:spPr>
      </p:sp>
      <p:sp>
        <p:nvSpPr>
          <p:cNvPr id="31" name="Text 29"/>
          <p:cNvSpPr/>
          <p:nvPr/>
        </p:nvSpPr>
        <p:spPr>
          <a:xfrm>
            <a:off x="2923699" y="6226731"/>
            <a:ext cx="2002869"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Bene_CC_Dprssn_Pct</a:t>
            </a:r>
            <a:endParaRPr lang="en-US" sz="1523" dirty="0"/>
          </a:p>
        </p:txBody>
      </p:sp>
      <p:sp>
        <p:nvSpPr>
          <p:cNvPr id="32" name="Text 30"/>
          <p:cNvSpPr/>
          <p:nvPr/>
        </p:nvSpPr>
        <p:spPr>
          <a:xfrm>
            <a:off x="5320903" y="6226731"/>
            <a:ext cx="1557338"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190,635</a:t>
            </a:r>
            <a:endParaRPr lang="en-US" sz="1523" dirty="0"/>
          </a:p>
        </p:txBody>
      </p:sp>
      <p:sp>
        <p:nvSpPr>
          <p:cNvPr id="33" name="Shape 31"/>
          <p:cNvSpPr/>
          <p:nvPr/>
        </p:nvSpPr>
        <p:spPr>
          <a:xfrm>
            <a:off x="7558564" y="1643539"/>
            <a:ext cx="4356616" cy="5023723"/>
          </a:xfrm>
          <a:prstGeom prst="roundRect">
            <a:avLst>
              <a:gd name="adj" fmla="val 1997"/>
            </a:avLst>
          </a:prstGeom>
          <a:noFill/>
          <a:ln w="7620">
            <a:solidFill>
              <a:srgbClr val="FFFFFF">
                <a:alpha val="24000"/>
              </a:srgbClr>
            </a:solidFill>
            <a:prstDash val="solid"/>
          </a:ln>
        </p:spPr>
      </p:sp>
      <p:sp>
        <p:nvSpPr>
          <p:cNvPr id="34" name="Shape 32"/>
          <p:cNvSpPr/>
          <p:nvPr/>
        </p:nvSpPr>
        <p:spPr>
          <a:xfrm>
            <a:off x="7566184" y="1651159"/>
            <a:ext cx="4341376" cy="556498"/>
          </a:xfrm>
          <a:prstGeom prst="rect">
            <a:avLst/>
          </a:prstGeom>
          <a:solidFill>
            <a:srgbClr val="FFFFFF">
              <a:alpha val="4000"/>
            </a:srgbClr>
          </a:solidFill>
          <a:ln/>
        </p:spPr>
      </p:sp>
      <p:sp>
        <p:nvSpPr>
          <p:cNvPr id="35" name="Text 33"/>
          <p:cNvSpPr/>
          <p:nvPr/>
        </p:nvSpPr>
        <p:spPr>
          <a:xfrm>
            <a:off x="7759660" y="1774746"/>
            <a:ext cx="2202894"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Variable</a:t>
            </a:r>
            <a:endParaRPr lang="en-US" sz="1523" dirty="0"/>
          </a:p>
        </p:txBody>
      </p:sp>
      <p:sp>
        <p:nvSpPr>
          <p:cNvPr id="36" name="Text 34"/>
          <p:cNvSpPr/>
          <p:nvPr/>
        </p:nvSpPr>
        <p:spPr>
          <a:xfrm>
            <a:off x="10356890" y="1774746"/>
            <a:ext cx="1357313"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Missing Values</a:t>
            </a:r>
            <a:endParaRPr lang="en-US" sz="1523" dirty="0"/>
          </a:p>
        </p:txBody>
      </p:sp>
      <p:sp>
        <p:nvSpPr>
          <p:cNvPr id="37" name="Shape 35"/>
          <p:cNvSpPr/>
          <p:nvPr/>
        </p:nvSpPr>
        <p:spPr>
          <a:xfrm>
            <a:off x="7566184" y="2207657"/>
            <a:ext cx="4341376" cy="556498"/>
          </a:xfrm>
          <a:prstGeom prst="rect">
            <a:avLst/>
          </a:prstGeom>
          <a:solidFill>
            <a:srgbClr val="000000">
              <a:alpha val="4000"/>
            </a:srgbClr>
          </a:solidFill>
          <a:ln/>
        </p:spPr>
      </p:sp>
      <p:sp>
        <p:nvSpPr>
          <p:cNvPr id="38" name="Text 36"/>
          <p:cNvSpPr/>
          <p:nvPr/>
        </p:nvSpPr>
        <p:spPr>
          <a:xfrm>
            <a:off x="7759660" y="2331244"/>
            <a:ext cx="2202894"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Bene_CC_Dbts_Pct</a:t>
            </a:r>
            <a:endParaRPr lang="en-US" sz="1523" dirty="0"/>
          </a:p>
        </p:txBody>
      </p:sp>
      <p:sp>
        <p:nvSpPr>
          <p:cNvPr id="39" name="Text 37"/>
          <p:cNvSpPr/>
          <p:nvPr/>
        </p:nvSpPr>
        <p:spPr>
          <a:xfrm>
            <a:off x="10356890" y="2331244"/>
            <a:ext cx="1357313"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188,164</a:t>
            </a:r>
            <a:endParaRPr lang="en-US" sz="1523" dirty="0"/>
          </a:p>
        </p:txBody>
      </p:sp>
      <p:sp>
        <p:nvSpPr>
          <p:cNvPr id="40" name="Shape 38"/>
          <p:cNvSpPr/>
          <p:nvPr/>
        </p:nvSpPr>
        <p:spPr>
          <a:xfrm>
            <a:off x="7566184" y="2764155"/>
            <a:ext cx="4341376" cy="556498"/>
          </a:xfrm>
          <a:prstGeom prst="rect">
            <a:avLst/>
          </a:prstGeom>
          <a:solidFill>
            <a:srgbClr val="FFFFFF">
              <a:alpha val="4000"/>
            </a:srgbClr>
          </a:solidFill>
          <a:ln/>
        </p:spPr>
      </p:sp>
      <p:sp>
        <p:nvSpPr>
          <p:cNvPr id="41" name="Text 39"/>
          <p:cNvSpPr/>
          <p:nvPr/>
        </p:nvSpPr>
        <p:spPr>
          <a:xfrm>
            <a:off x="7759660" y="2887742"/>
            <a:ext cx="2202894"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Bene_CC_Hyplpdma_Pct</a:t>
            </a:r>
            <a:endParaRPr lang="en-US" sz="1523" dirty="0"/>
          </a:p>
        </p:txBody>
      </p:sp>
      <p:sp>
        <p:nvSpPr>
          <p:cNvPr id="42" name="Text 40"/>
          <p:cNvSpPr/>
          <p:nvPr/>
        </p:nvSpPr>
        <p:spPr>
          <a:xfrm>
            <a:off x="10356890" y="2887742"/>
            <a:ext cx="1357313"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87,114</a:t>
            </a:r>
            <a:endParaRPr lang="en-US" sz="1523" dirty="0"/>
          </a:p>
        </p:txBody>
      </p:sp>
      <p:sp>
        <p:nvSpPr>
          <p:cNvPr id="43" name="Shape 41"/>
          <p:cNvSpPr/>
          <p:nvPr/>
        </p:nvSpPr>
        <p:spPr>
          <a:xfrm>
            <a:off x="7566184" y="3320653"/>
            <a:ext cx="4341376" cy="556498"/>
          </a:xfrm>
          <a:prstGeom prst="rect">
            <a:avLst/>
          </a:prstGeom>
          <a:solidFill>
            <a:srgbClr val="000000">
              <a:alpha val="4000"/>
            </a:srgbClr>
          </a:solidFill>
          <a:ln/>
        </p:spPr>
      </p:sp>
      <p:sp>
        <p:nvSpPr>
          <p:cNvPr id="44" name="Text 42"/>
          <p:cNvSpPr/>
          <p:nvPr/>
        </p:nvSpPr>
        <p:spPr>
          <a:xfrm>
            <a:off x="7759660" y="3444240"/>
            <a:ext cx="2202894"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Bene_CC_Hyprtnsn_Pct</a:t>
            </a:r>
            <a:endParaRPr lang="en-US" sz="1523" dirty="0"/>
          </a:p>
        </p:txBody>
      </p:sp>
      <p:sp>
        <p:nvSpPr>
          <p:cNvPr id="45" name="Text 43"/>
          <p:cNvSpPr/>
          <p:nvPr/>
        </p:nvSpPr>
        <p:spPr>
          <a:xfrm>
            <a:off x="10356890" y="3444240"/>
            <a:ext cx="1357313"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68,346</a:t>
            </a:r>
            <a:endParaRPr lang="en-US" sz="1523" dirty="0"/>
          </a:p>
        </p:txBody>
      </p:sp>
      <p:sp>
        <p:nvSpPr>
          <p:cNvPr id="46" name="Shape 44"/>
          <p:cNvSpPr/>
          <p:nvPr/>
        </p:nvSpPr>
        <p:spPr>
          <a:xfrm>
            <a:off x="7566184" y="3877151"/>
            <a:ext cx="4341376" cy="556498"/>
          </a:xfrm>
          <a:prstGeom prst="rect">
            <a:avLst/>
          </a:prstGeom>
          <a:solidFill>
            <a:srgbClr val="FFFFFF">
              <a:alpha val="4000"/>
            </a:srgbClr>
          </a:solidFill>
          <a:ln/>
        </p:spPr>
      </p:sp>
      <p:sp>
        <p:nvSpPr>
          <p:cNvPr id="47" name="Text 45"/>
          <p:cNvSpPr/>
          <p:nvPr/>
        </p:nvSpPr>
        <p:spPr>
          <a:xfrm>
            <a:off x="7759660" y="4000738"/>
            <a:ext cx="2202894"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Bene_CC_IHD_Pct</a:t>
            </a:r>
            <a:endParaRPr lang="en-US" sz="1523" dirty="0"/>
          </a:p>
        </p:txBody>
      </p:sp>
      <p:sp>
        <p:nvSpPr>
          <p:cNvPr id="48" name="Text 46"/>
          <p:cNvSpPr/>
          <p:nvPr/>
        </p:nvSpPr>
        <p:spPr>
          <a:xfrm>
            <a:off x="10356890" y="4000738"/>
            <a:ext cx="1357313"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186,774</a:t>
            </a:r>
            <a:endParaRPr lang="en-US" sz="1523" dirty="0"/>
          </a:p>
        </p:txBody>
      </p:sp>
      <p:sp>
        <p:nvSpPr>
          <p:cNvPr id="49" name="Shape 47"/>
          <p:cNvSpPr/>
          <p:nvPr/>
        </p:nvSpPr>
        <p:spPr>
          <a:xfrm>
            <a:off x="7566184" y="4433649"/>
            <a:ext cx="4341376" cy="556498"/>
          </a:xfrm>
          <a:prstGeom prst="rect">
            <a:avLst/>
          </a:prstGeom>
          <a:solidFill>
            <a:srgbClr val="000000">
              <a:alpha val="4000"/>
            </a:srgbClr>
          </a:solidFill>
          <a:ln/>
        </p:spPr>
      </p:sp>
      <p:sp>
        <p:nvSpPr>
          <p:cNvPr id="50" name="Text 48"/>
          <p:cNvSpPr/>
          <p:nvPr/>
        </p:nvSpPr>
        <p:spPr>
          <a:xfrm>
            <a:off x="7759660" y="4557236"/>
            <a:ext cx="2202894"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Bene_CC_Strok_Pct</a:t>
            </a:r>
            <a:endParaRPr lang="en-US" sz="1523" dirty="0"/>
          </a:p>
        </p:txBody>
      </p:sp>
      <p:sp>
        <p:nvSpPr>
          <p:cNvPr id="51" name="Text 49"/>
          <p:cNvSpPr/>
          <p:nvPr/>
        </p:nvSpPr>
        <p:spPr>
          <a:xfrm>
            <a:off x="10356890" y="4557236"/>
            <a:ext cx="1357313"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564944</a:t>
            </a:r>
            <a:endParaRPr lang="en-US" sz="1523" dirty="0"/>
          </a:p>
        </p:txBody>
      </p:sp>
      <p:sp>
        <p:nvSpPr>
          <p:cNvPr id="52" name="Shape 50"/>
          <p:cNvSpPr/>
          <p:nvPr/>
        </p:nvSpPr>
        <p:spPr>
          <a:xfrm>
            <a:off x="7566184" y="4990148"/>
            <a:ext cx="4341376" cy="556498"/>
          </a:xfrm>
          <a:prstGeom prst="rect">
            <a:avLst/>
          </a:prstGeom>
          <a:solidFill>
            <a:srgbClr val="FFFFFF">
              <a:alpha val="4000"/>
            </a:srgbClr>
          </a:solidFill>
          <a:ln/>
        </p:spPr>
      </p:sp>
      <p:sp>
        <p:nvSpPr>
          <p:cNvPr id="53" name="Text 51"/>
          <p:cNvSpPr/>
          <p:nvPr/>
        </p:nvSpPr>
        <p:spPr>
          <a:xfrm>
            <a:off x="7759660" y="5113734"/>
            <a:ext cx="2202894"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Rndrng_Prvdr_Gndr</a:t>
            </a:r>
            <a:endParaRPr lang="en-US" sz="1523" dirty="0"/>
          </a:p>
        </p:txBody>
      </p:sp>
      <p:sp>
        <p:nvSpPr>
          <p:cNvPr id="54" name="Text 52"/>
          <p:cNvSpPr/>
          <p:nvPr/>
        </p:nvSpPr>
        <p:spPr>
          <a:xfrm>
            <a:off x="10356890" y="5113734"/>
            <a:ext cx="1357313"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64836</a:t>
            </a:r>
            <a:endParaRPr lang="en-US" sz="1523" dirty="0"/>
          </a:p>
        </p:txBody>
      </p:sp>
      <p:sp>
        <p:nvSpPr>
          <p:cNvPr id="55" name="Shape 53"/>
          <p:cNvSpPr/>
          <p:nvPr/>
        </p:nvSpPr>
        <p:spPr>
          <a:xfrm>
            <a:off x="7566184" y="5546646"/>
            <a:ext cx="4341376" cy="556498"/>
          </a:xfrm>
          <a:prstGeom prst="rect">
            <a:avLst/>
          </a:prstGeom>
          <a:solidFill>
            <a:srgbClr val="000000">
              <a:alpha val="4000"/>
            </a:srgbClr>
          </a:solidFill>
          <a:ln/>
        </p:spPr>
      </p:sp>
      <p:sp>
        <p:nvSpPr>
          <p:cNvPr id="56" name="Text 54"/>
          <p:cNvSpPr/>
          <p:nvPr/>
        </p:nvSpPr>
        <p:spPr>
          <a:xfrm>
            <a:off x="7759660" y="5670233"/>
            <a:ext cx="2202894"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Drug_Sprsn_Ind</a:t>
            </a:r>
            <a:endParaRPr lang="en-US" sz="1523" dirty="0"/>
          </a:p>
        </p:txBody>
      </p:sp>
      <p:sp>
        <p:nvSpPr>
          <p:cNvPr id="57" name="Text 55"/>
          <p:cNvSpPr/>
          <p:nvPr/>
        </p:nvSpPr>
        <p:spPr>
          <a:xfrm>
            <a:off x="10356890" y="5670233"/>
            <a:ext cx="1357313"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1059977</a:t>
            </a:r>
            <a:endParaRPr lang="en-US" sz="1523" dirty="0"/>
          </a:p>
        </p:txBody>
      </p:sp>
      <p:sp>
        <p:nvSpPr>
          <p:cNvPr id="58" name="Shape 56"/>
          <p:cNvSpPr/>
          <p:nvPr/>
        </p:nvSpPr>
        <p:spPr>
          <a:xfrm>
            <a:off x="7566184" y="6103144"/>
            <a:ext cx="4341376" cy="556498"/>
          </a:xfrm>
          <a:prstGeom prst="rect">
            <a:avLst/>
          </a:prstGeom>
          <a:solidFill>
            <a:srgbClr val="FFFFFF">
              <a:alpha val="4000"/>
            </a:srgbClr>
          </a:solidFill>
          <a:ln/>
        </p:spPr>
      </p:sp>
      <p:sp>
        <p:nvSpPr>
          <p:cNvPr id="59" name="Text 57"/>
          <p:cNvSpPr/>
          <p:nvPr/>
        </p:nvSpPr>
        <p:spPr>
          <a:xfrm>
            <a:off x="7759660" y="6226731"/>
            <a:ext cx="2202894"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Med_Sprsn_Ind</a:t>
            </a:r>
            <a:endParaRPr lang="en-US" sz="1523" dirty="0"/>
          </a:p>
        </p:txBody>
      </p:sp>
      <p:sp>
        <p:nvSpPr>
          <p:cNvPr id="60" name="Text 58"/>
          <p:cNvSpPr/>
          <p:nvPr/>
        </p:nvSpPr>
        <p:spPr>
          <a:xfrm>
            <a:off x="10356890" y="6226731"/>
            <a:ext cx="1357313" cy="309324"/>
          </a:xfrm>
          <a:prstGeom prst="rect">
            <a:avLst/>
          </a:prstGeom>
          <a:noFill/>
          <a:ln/>
        </p:spPr>
        <p:txBody>
          <a:bodyPr wrap="none" rtlCol="0" anchor="t"/>
          <a:lstStyle/>
          <a:p>
            <a:pPr marL="0" indent="0">
              <a:lnSpc>
                <a:spcPts val="2436"/>
              </a:lnSpc>
              <a:buNone/>
            </a:pPr>
            <a:r>
              <a:rPr lang="en-US" sz="1523" dirty="0">
                <a:solidFill>
                  <a:srgbClr val="E5E0DF"/>
                </a:solidFill>
                <a:latin typeface="Roboto" pitchFamily="34" charset="0"/>
                <a:ea typeface="Roboto" pitchFamily="34" charset="-122"/>
                <a:cs typeface="Roboto" pitchFamily="34" charset="-120"/>
              </a:rPr>
              <a:t>1059977</a:t>
            </a:r>
            <a:endParaRPr lang="en-US" sz="1523" dirty="0"/>
          </a:p>
        </p:txBody>
      </p:sp>
      <p:sp>
        <p:nvSpPr>
          <p:cNvPr id="61" name="Text 59"/>
          <p:cNvSpPr/>
          <p:nvPr/>
        </p:nvSpPr>
        <p:spPr>
          <a:xfrm>
            <a:off x="982399" y="6879771"/>
            <a:ext cx="11791684" cy="807970"/>
          </a:xfrm>
          <a:prstGeom prst="rect">
            <a:avLst/>
          </a:prstGeom>
          <a:noFill/>
          <a:ln/>
        </p:spPr>
        <p:txBody>
          <a:bodyPr wrap="square" rtlCol="0" anchor="t"/>
          <a:lstStyle/>
          <a:p>
            <a:pPr marL="0" indent="0">
              <a:lnSpc>
                <a:spcPts val="2436"/>
              </a:lnSpc>
              <a:buNone/>
            </a:pPr>
            <a:r>
              <a:rPr lang="en-US" dirty="0">
                <a:solidFill>
                  <a:srgbClr val="E5E0DF"/>
                </a:solidFill>
                <a:latin typeface="Roboto" pitchFamily="34" charset="0"/>
                <a:ea typeface="Roboto" pitchFamily="34" charset="-122"/>
                <a:cs typeface="Roboto" pitchFamily="34" charset="-120"/>
              </a:rPr>
              <a:t>It seems like the columns Drug_Sprsn_Ind and Med_Sprsn_Ind have a significant number of missing values. We might want to handle these missing values before proceeding with further analysis or modeling.</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1225193" y="783771"/>
            <a:ext cx="6627376" cy="694373"/>
          </a:xfrm>
          <a:prstGeom prst="rect">
            <a:avLst/>
          </a:prstGeom>
          <a:noFill/>
          <a:ln/>
        </p:spPr>
        <p:txBody>
          <a:bodyPr wrap="none" rtlCol="0" anchor="t"/>
          <a:lstStyle/>
          <a:p>
            <a:pPr marL="0" indent="0">
              <a:lnSpc>
                <a:spcPts val="5468"/>
              </a:lnSpc>
              <a:buNone/>
            </a:pPr>
            <a:r>
              <a:rPr lang="en-US" sz="4374" b="1" dirty="0">
                <a:solidFill>
                  <a:srgbClr val="F2F2F3"/>
                </a:solidFill>
                <a:latin typeface="Poppins" pitchFamily="34" charset="0"/>
                <a:ea typeface="Poppins" pitchFamily="34" charset="-122"/>
                <a:cs typeface="Poppins" pitchFamily="34" charset="-120"/>
              </a:rPr>
              <a:t>Handling Missing Values</a:t>
            </a:r>
            <a:endParaRPr lang="en-US" sz="4374" b="1" dirty="0"/>
          </a:p>
        </p:txBody>
      </p:sp>
      <p:sp>
        <p:nvSpPr>
          <p:cNvPr id="5" name="Text 3"/>
          <p:cNvSpPr/>
          <p:nvPr/>
        </p:nvSpPr>
        <p:spPr>
          <a:xfrm>
            <a:off x="1500975" y="2309360"/>
            <a:ext cx="3313033" cy="347186"/>
          </a:xfrm>
          <a:prstGeom prst="rect">
            <a:avLst/>
          </a:prstGeom>
          <a:noFill/>
          <a:ln/>
        </p:spPr>
        <p:txBody>
          <a:bodyPr wrap="none" rtlCol="0" anchor="t"/>
          <a:lstStyle/>
          <a:p>
            <a:pPr marL="0" indent="0">
              <a:lnSpc>
                <a:spcPts val="2734"/>
              </a:lnSpc>
              <a:buNone/>
            </a:pPr>
            <a:r>
              <a:rPr lang="en-US" sz="2187" b="1" dirty="0">
                <a:solidFill>
                  <a:srgbClr val="F2F2F3"/>
                </a:solidFill>
                <a:latin typeface="Poppins" pitchFamily="34" charset="0"/>
                <a:ea typeface="Poppins" pitchFamily="34" charset="-122"/>
                <a:cs typeface="Poppins" pitchFamily="34" charset="-120"/>
              </a:rPr>
              <a:t>Handling Missing Values</a:t>
            </a:r>
            <a:endParaRPr lang="en-US" sz="2187" b="1" dirty="0"/>
          </a:p>
        </p:txBody>
      </p:sp>
      <p:sp>
        <p:nvSpPr>
          <p:cNvPr id="6" name="Text 4"/>
          <p:cNvSpPr/>
          <p:nvPr/>
        </p:nvSpPr>
        <p:spPr>
          <a:xfrm>
            <a:off x="1500975" y="2878717"/>
            <a:ext cx="4895255" cy="1910997"/>
          </a:xfrm>
          <a:prstGeom prst="rect">
            <a:avLst/>
          </a:prstGeom>
          <a:noFill/>
          <a:ln/>
        </p:spPr>
        <p:txBody>
          <a:bodyPr wrap="square" rtlCol="0" anchor="t"/>
          <a:lstStyle/>
          <a:p>
            <a:pPr marL="0" indent="0">
              <a:lnSpc>
                <a:spcPts val="2799"/>
              </a:lnSpc>
              <a:buNone/>
            </a:pPr>
            <a:r>
              <a:rPr lang="en-US" dirty="0">
                <a:solidFill>
                  <a:srgbClr val="E5E0DF"/>
                </a:solidFill>
                <a:latin typeface="Roboto" pitchFamily="34" charset="0"/>
                <a:ea typeface="Roboto" pitchFamily="34" charset="-122"/>
                <a:cs typeface="Roboto" pitchFamily="34" charset="-120"/>
              </a:rPr>
              <a:t>Filled missing values in "Rndrng_Prvdr_Gndr" with 'NA', indicating that the provider is registered as an organization, leaving the gender blank.</a:t>
            </a:r>
            <a:endParaRPr lang="en-US" dirty="0"/>
          </a:p>
        </p:txBody>
      </p:sp>
      <p:sp>
        <p:nvSpPr>
          <p:cNvPr id="7" name="Text 5"/>
          <p:cNvSpPr/>
          <p:nvPr/>
        </p:nvSpPr>
        <p:spPr>
          <a:xfrm>
            <a:off x="7642494" y="2294846"/>
            <a:ext cx="3683913" cy="347186"/>
          </a:xfrm>
          <a:prstGeom prst="rect">
            <a:avLst/>
          </a:prstGeom>
          <a:noFill/>
          <a:ln/>
        </p:spPr>
        <p:txBody>
          <a:bodyPr wrap="none" rtlCol="0" anchor="t"/>
          <a:lstStyle/>
          <a:p>
            <a:pPr marL="0" indent="0">
              <a:lnSpc>
                <a:spcPts val="2734"/>
              </a:lnSpc>
              <a:buNone/>
            </a:pPr>
            <a:r>
              <a:rPr lang="en-US" sz="2187" b="1" dirty="0">
                <a:solidFill>
                  <a:srgbClr val="F2F2F3"/>
                </a:solidFill>
                <a:latin typeface="Poppins" pitchFamily="34" charset="0"/>
                <a:ea typeface="Poppins" pitchFamily="34" charset="-122"/>
                <a:cs typeface="Poppins" pitchFamily="34" charset="-120"/>
              </a:rPr>
              <a:t>Imputing Suppressed Data</a:t>
            </a:r>
            <a:endParaRPr lang="en-US" sz="2187" b="1" dirty="0"/>
          </a:p>
        </p:txBody>
      </p:sp>
      <p:sp>
        <p:nvSpPr>
          <p:cNvPr id="8" name="Text 6"/>
          <p:cNvSpPr/>
          <p:nvPr/>
        </p:nvSpPr>
        <p:spPr>
          <a:xfrm>
            <a:off x="7642493" y="2864203"/>
            <a:ext cx="6392821" cy="2843213"/>
          </a:xfrm>
          <a:prstGeom prst="rect">
            <a:avLst/>
          </a:prstGeom>
          <a:noFill/>
          <a:ln/>
        </p:spPr>
        <p:txBody>
          <a:bodyPr wrap="square" rtlCol="0" anchor="t"/>
          <a:lstStyle/>
          <a:p>
            <a:pPr marL="0" indent="0">
              <a:lnSpc>
                <a:spcPts val="2799"/>
              </a:lnSpc>
              <a:buNone/>
            </a:pPr>
            <a:r>
              <a:rPr lang="en-US" dirty="0">
                <a:solidFill>
                  <a:srgbClr val="E5E0DF"/>
                </a:solidFill>
                <a:latin typeface="Roboto" pitchFamily="34" charset="0"/>
                <a:ea typeface="Roboto" pitchFamily="34" charset="-122"/>
                <a:cs typeface="Roboto" pitchFamily="34" charset="-120"/>
              </a:rPr>
              <a:t>For features like Drug_Sprsn_Ind and Med_Sprsn_Ind, null values were filled with 'NA' to accurately handle suppressed utilization and cost information, typically based on fewer than 11 beneficiaries. We also imputed null values in specified columns with 10/df['Tot_Benes'] to maintain dataset integrity while addressing suppressed data.</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TotalTime>
  <Words>1536</Words>
  <Application>Microsoft Office PowerPoint</Application>
  <PresentationFormat>Custom</PresentationFormat>
  <Paragraphs>205</Paragraphs>
  <Slides>21</Slides>
  <Notes>21</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vector>
  </TitlesOfParts>
  <Company>PptxGenJS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Ramana</cp:lastModifiedBy>
  <cp:revision>21</cp:revision>
  <dcterms:created xsi:type="dcterms:W3CDTF">2024-04-27T07:47:51Z</dcterms:created>
  <dcterms:modified xsi:type="dcterms:W3CDTF">2024-04-27T11:04:23Z</dcterms:modified>
</cp:coreProperties>
</file>